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8" r:id="rId4"/>
    <p:sldId id="267" r:id="rId5"/>
    <p:sldId id="268" r:id="rId6"/>
    <p:sldId id="289" r:id="rId7"/>
    <p:sldId id="294" r:id="rId8"/>
    <p:sldId id="297" r:id="rId9"/>
    <p:sldId id="298" r:id="rId10"/>
    <p:sldId id="299" r:id="rId11"/>
    <p:sldId id="302" r:id="rId12"/>
    <p:sldId id="290" r:id="rId13"/>
    <p:sldId id="260" r:id="rId14"/>
    <p:sldId id="276" r:id="rId15"/>
    <p:sldId id="301" r:id="rId16"/>
    <p:sldId id="282" r:id="rId17"/>
    <p:sldId id="283" r:id="rId18"/>
    <p:sldId id="303" r:id="rId19"/>
    <p:sldId id="293" r:id="rId20"/>
    <p:sldId id="262" r:id="rId21"/>
    <p:sldId id="284" r:id="rId22"/>
    <p:sldId id="286" r:id="rId23"/>
    <p:sldId id="292" r:id="rId24"/>
    <p:sldId id="295" r:id="rId25"/>
  </p:sldIdLst>
  <p:sldSz cx="12192000" cy="6858000"/>
  <p:notesSz cx="6858000" cy="9144000"/>
  <p:embeddedFontLst>
    <p:embeddedFont>
      <p:font typeface="나눔스퀘어" panose="020B0600000101010101" pitchFamily="50" charset="-127"/>
      <p:regular r:id="rId27"/>
    </p:embeddedFont>
    <p:embeddedFont>
      <p:font typeface="나눔스퀘어 Bold" panose="020B0600000101010101" pitchFamily="50" charset="-127"/>
      <p:bold r:id="rId28"/>
    </p:embeddedFont>
    <p:embeddedFont>
      <p:font typeface="Cambria Math" panose="02040503050406030204" pitchFamily="18" charset="0"/>
      <p:regular r:id="rId29"/>
    </p:embeddedFont>
    <p:embeddedFont>
      <p:font typeface="Garamond" panose="02020404030301010803" pitchFamily="18" charset="0"/>
      <p:regular r:id="rId30"/>
      <p:bold r:id="rId31"/>
      <p:italic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5B84CD"/>
    <a:srgbClr val="97B7E5"/>
    <a:srgbClr val="BFBFBF"/>
    <a:srgbClr val="F2F2F2"/>
    <a:srgbClr val="79A1DD"/>
    <a:srgbClr val="5F90D7"/>
    <a:srgbClr val="4976C7"/>
    <a:srgbClr val="648CCE"/>
    <a:srgbClr val="8AA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2D038-C63A-4E12-8178-760AE33AD4E6}" v="4396" dt="2022-12-12T14:56:50.450"/>
    <p1510:client id="{46954EA9-8115-4E8C-82B9-EA57A9806663}" v="9" dt="2022-12-12T13:02:29.285"/>
    <p1510:client id="{5360B618-0EC6-4754-97E8-3CD5ECD679F6}" v="2432" dt="2022-12-12T14:56:38.182"/>
    <p1510:client id="{56622BEF-9A8C-4660-887D-EDD70DBE3677}" v="1" dt="2022-12-12T12:28:58.376"/>
    <p1510:client id="{5D549F71-BF55-4652-B19A-D01077C505E0}" v="3" dt="2022-12-12T12:27:49.625"/>
    <p1510:client id="{75BE7E5B-C2A5-4D22-B80B-237AF53A5E24}" v="16" dt="2022-12-12T12:51:13.532"/>
    <p1510:client id="{77400CBC-EB90-483E-82F3-BB88B22758A0}" v="24" vWet="31" dt="2022-12-12T12:55:49.785"/>
    <p1510:client id="{BDC44C4A-A7E2-4CA2-B868-A064BDF8F18A}" v="43" dt="2022-12-12T12:27:52.994"/>
    <p1510:client id="{FD8902FB-33B2-4B63-A2D1-6E4EC4020C5D}" v="2037" dt="2022-12-12T14:27:02.5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86C2C-8AB6-4334-941E-AC52AB2CF6D1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B05D5-1F67-4253-A41D-CA62FC0E1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475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스퀘어" panose="020B0600000101010101"/>
                <a:cs typeface="+mn-cs"/>
              </a:rPr>
              <a:t>따라서 초기효율이 좋다고 해서 이어지는 효율도 </a:t>
            </a:r>
            <a:r>
              <a:rPr lang="ko-KR" altLang="en-US" sz="1200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스퀘어" panose="020B0600000101010101"/>
                <a:cs typeface="+mn-cs"/>
              </a:rPr>
              <a:t>좋아질거라</a:t>
            </a:r>
            <a:r>
              <a:rPr lang="ko-KR" altLang="en-US" sz="12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스퀘어" panose="020B0600000101010101"/>
                <a:cs typeface="+mn-cs"/>
              </a:rPr>
              <a:t> 확신 못함</a:t>
            </a:r>
            <a:endParaRPr lang="en-US" altLang="ko-KR" sz="1200" kern="1200" dirty="0">
              <a:solidFill>
                <a:srgbClr val="000000"/>
              </a:solidFill>
              <a:effectLst/>
              <a:latin typeface="Arial" panose="020B0604020202020204" pitchFamily="34" charset="0"/>
              <a:ea typeface="나눔스퀘어" panose="020B0600000101010101"/>
              <a:cs typeface="+mn-cs"/>
            </a:endParaRP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B05D5-1F67-4253-A41D-CA62FC0E191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45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DAB98-70E2-403D-BFF9-3C96D57A3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3C2E99-FBAC-43FD-AFA7-FF267070C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3E73B0-B4A4-4282-9901-7013E639D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920D1-5003-4816-8611-6EB4183B4771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AB0625-58CB-4A87-9EB3-D7E0D52D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CBB9CE-3541-4056-88D7-F61AE253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22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B90A1-BE67-4C4F-A819-49A54D3D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354C28-025D-4324-AC8B-F05801F34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DBF363-B521-44AB-A4E9-2AFA1D1D8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32E8-568C-4671-AE17-608928B1F5CC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5F5268-AD01-4348-9920-1D69A22CE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46137-E77F-4525-90D9-9DE455418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78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D14DB2-F5B8-4487-9F9A-3EFE082B2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024304-563E-4E4B-A4A5-0484C4149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1532F2-2A8C-4E6C-827B-564FFC957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EA17-4E44-4520-B9A2-89E7F3D07488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E8383-0BA3-4705-ADFF-82F2079CA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9DC390-076D-409C-A53B-61DD2F8CB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3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AA6D1-C718-4410-A7AD-BA293A2C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28AAB-DA4C-4616-804D-00C0B8411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F5A784-4A2D-4AA7-B0CA-0309EDDC7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6055-D2B9-4D9C-A346-4BD0992041B1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09E1D-4DED-4255-9C22-F7073C6DE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A90F63-2E5F-4320-8929-74B36D1A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56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87ABC-7A2D-4B9B-A569-C62A5D2CA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07D5A9-355B-4D3E-A2BC-61C86A818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202EEF-2C53-4B81-858D-08BE375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F03A-1764-40FB-970D-79D0A18298DB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AF1539-9A82-44F4-8185-131D5BDC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0FAAFD-A1E5-470D-B7DB-B092258B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123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52996-23DC-4D36-A23E-9BC160D8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F091A-C5E5-4642-BC80-1BCE52C74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81CE3C-0D4A-4AF5-BBFA-EA359D3C3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04CF0F-D578-4A84-8482-BB5D53A45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8E8F3-E78F-4CF5-8D63-D7E304BDB0DC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9391A6-6708-4BF4-89D0-650484323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A70708-E722-45AF-BB03-3828F708A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98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34432-2D3D-4809-8740-C812B0E5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5BABC2-83D4-486A-B5C3-5E0BE33CB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7DEFD9-13C1-4D47-89FA-75ED43948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C3C040-F3A4-4769-897F-AC2116E01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7A1F56-5D77-4CDE-934A-DD2C371F3D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9716CE-A8AA-4A26-A926-380AF8039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9B5C-563F-49C0-B28D-C0576912F53F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205FF7-D8C9-4A3C-BC76-70BB2FC04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B191E8-AF57-4649-8E06-F74AD9FF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941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64EA2-75C3-46A1-AC1B-DABAF779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3A062B-E6B8-4956-A1C9-B32FFD403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0B765-48AA-4E85-A393-C971E768C58F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0C9ECA-B2B4-44A8-B8F6-41F78BC1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84AFCE-B33F-44C0-8768-69FF41FC9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45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08B377-1917-42F9-A227-DDE1BB9A4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EAD03-DE2C-46D1-B26B-DE5F6E998094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F7860C-B82D-4992-8152-B4681548A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7D4CDB-B02D-43C3-80D9-5C680EB0F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3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FE1F7-2025-4D26-A88E-1749D308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997276-7C02-46F8-8A99-B99EF383F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F0D464-86E8-420F-A292-1C2565529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9F6B67-4116-43A9-8FDD-EA731937C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8933-E4EF-4239-9D5C-4F2FF36ED8CF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12473C-A70C-4A99-8EA0-C98007ADF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E9D0B0-C04E-456E-99C9-D28D7BCAA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092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A07B6-ED67-4C88-BCD3-617760E5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D08633-F0F8-49B7-BFFB-A177BB947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57FA2B-3780-4331-8AA1-59240CFBA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B33E95-D1AA-41BD-B09F-FC67B3894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CBA3-440D-44AE-B1DD-5B5DE31053D1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99C08D-19E7-4D4D-8389-CC6BCB7F3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FBAB17-0508-42A4-9385-C19927689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67867A-2862-4A39-8668-A93AC4B7D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E08950-CF8D-420B-944A-160B77133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6795B7-5BE7-48A7-B5B7-90CF4649E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69B8-C2FA-41AA-8102-BB54F5009234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36AF5-EF77-4C32-940C-0A4AE249E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8E23E6-9D53-4F2F-9E71-FD638C544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A99B0-FB32-4AEC-98FD-0ECB435D5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781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8C1B4A-14CF-4A92-A227-B7A1BED551CC}"/>
              </a:ext>
            </a:extLst>
          </p:cNvPr>
          <p:cNvSpPr txBox="1"/>
          <p:nvPr/>
        </p:nvSpPr>
        <p:spPr>
          <a:xfrm>
            <a:off x="714375" y="975624"/>
            <a:ext cx="9919758" cy="3041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Effect of PAA and CMC/SBR binder on Electrochemical Performance for Silicon – Graphite Anode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2F0CD8-E181-4412-A766-B54214904838}"/>
              </a:ext>
            </a:extLst>
          </p:cNvPr>
          <p:cNvCxnSpPr>
            <a:cxnSpLocks/>
          </p:cNvCxnSpPr>
          <p:nvPr/>
        </p:nvCxnSpPr>
        <p:spPr>
          <a:xfrm>
            <a:off x="714375" y="638175"/>
            <a:ext cx="107632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48A6C1B-1A21-4A49-B604-CB71862F9E21}"/>
              </a:ext>
            </a:extLst>
          </p:cNvPr>
          <p:cNvCxnSpPr>
            <a:cxnSpLocks/>
          </p:cNvCxnSpPr>
          <p:nvPr/>
        </p:nvCxnSpPr>
        <p:spPr>
          <a:xfrm>
            <a:off x="767640" y="3473725"/>
            <a:ext cx="12763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28C1B4A-14CF-4A92-A227-B7A1BED551CC}"/>
              </a:ext>
            </a:extLst>
          </p:cNvPr>
          <p:cNvSpPr txBox="1"/>
          <p:nvPr/>
        </p:nvSpPr>
        <p:spPr>
          <a:xfrm>
            <a:off x="10634133" y="4887520"/>
            <a:ext cx="1964895" cy="19897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ea typeface="나눔스퀘어"/>
              </a:rPr>
              <a:t>에너지 신소재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스퀘어"/>
              </a:rPr>
              <a:t>6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ea typeface="나눔스퀘어"/>
              </a:rPr>
              <a:t>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ea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스퀘어"/>
              </a:rPr>
              <a:t>21800226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ea typeface="나눔스퀘어"/>
              </a:rPr>
              <a:t>노윤기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ea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스퀘어"/>
              </a:rPr>
              <a:t>21900610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ea typeface="나눔스퀘어"/>
              </a:rPr>
              <a:t>임순호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ea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스퀘어"/>
              </a:rPr>
              <a:t>21900258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ea typeface="나눔스퀘어"/>
              </a:rPr>
              <a:t>문현호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ea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스퀘어"/>
              </a:rPr>
              <a:t>21900416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ea typeface="나눔스퀘어"/>
              </a:rPr>
              <a:t>안견힐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ea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스퀘어"/>
              </a:rPr>
              <a:t>22100034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ea typeface="나눔스퀘어"/>
              </a:rPr>
              <a:t>고은지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38536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2F0CD8-E181-4412-A766-B54214904838}"/>
              </a:ext>
            </a:extLst>
          </p:cNvPr>
          <p:cNvCxnSpPr>
            <a:cxnSpLocks/>
          </p:cNvCxnSpPr>
          <p:nvPr/>
        </p:nvCxnSpPr>
        <p:spPr>
          <a:xfrm>
            <a:off x="714375" y="638175"/>
            <a:ext cx="107632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9DE556-8500-468E-B5D9-DD637AF1427E}"/>
              </a:ext>
            </a:extLst>
          </p:cNvPr>
          <p:cNvSpPr/>
          <p:nvPr/>
        </p:nvSpPr>
        <p:spPr>
          <a:xfrm>
            <a:off x="9472471" y="500414"/>
            <a:ext cx="443883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47E6F4-097A-4A82-A531-EF01F81BE7F5}"/>
              </a:ext>
            </a:extLst>
          </p:cNvPr>
          <p:cNvSpPr/>
          <p:nvPr/>
        </p:nvSpPr>
        <p:spPr>
          <a:xfrm>
            <a:off x="9987374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F8A4CF-9A32-4103-97AF-84141AC94525}"/>
              </a:ext>
            </a:extLst>
          </p:cNvPr>
          <p:cNvSpPr/>
          <p:nvPr/>
        </p:nvSpPr>
        <p:spPr>
          <a:xfrm>
            <a:off x="10502277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20783A-0F73-4D0D-A661-276004ED46FB}"/>
              </a:ext>
            </a:extLst>
          </p:cNvPr>
          <p:cNvSpPr/>
          <p:nvPr/>
        </p:nvSpPr>
        <p:spPr>
          <a:xfrm>
            <a:off x="11017180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A5E666-BAC2-4290-8020-DFB9BE044711}"/>
              </a:ext>
            </a:extLst>
          </p:cNvPr>
          <p:cNvSpPr txBox="1"/>
          <p:nvPr/>
        </p:nvSpPr>
        <p:spPr>
          <a:xfrm>
            <a:off x="625598" y="311799"/>
            <a:ext cx="1726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과정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FA79621A-FF42-4B8A-9B80-ECAB694A0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18D675F-A39C-4465-A4CD-DB9CF92B7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2" b="92308" l="4930" r="93944">
                        <a14:foregroundMark x1="8451" y1="35897" x2="8451" y2="35897"/>
                        <a14:foregroundMark x1="4930" y1="57265" x2="4930" y2="57265"/>
                        <a14:foregroundMark x1="28028" y1="92308" x2="28028" y2="92308"/>
                        <a14:foregroundMark x1="45070" y1="92308" x2="45070" y2="92308"/>
                        <a14:foregroundMark x1="58028" y1="91880" x2="58028" y2="91880"/>
                        <a14:foregroundMark x1="71549" y1="92308" x2="71549" y2="92308"/>
                        <a14:foregroundMark x1="86056" y1="85897" x2="86056" y2="85897"/>
                        <a14:foregroundMark x1="93803" y1="42308" x2="93803" y2="42308"/>
                        <a14:foregroundMark x1="93944" y1="85043" x2="93944" y2="85043"/>
                      </a14:backgroundRemoval>
                    </a14:imgEffect>
                    <a14:imgEffect>
                      <a14:brightnessContrast bright="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2676" y="6564697"/>
            <a:ext cx="571866" cy="188474"/>
          </a:xfrm>
          <a:prstGeom prst="rect">
            <a:avLst/>
          </a:prstGeom>
        </p:spPr>
      </p:pic>
      <p:sp>
        <p:nvSpPr>
          <p:cNvPr id="2" name="AutoShape 2" descr="텍스트, 실내, 장치, 블렌더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131763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텍스트, 실내, 장치, 블렌더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284163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ECBF38A-0F06-3CA2-74CC-701629F82058}"/>
              </a:ext>
            </a:extLst>
          </p:cNvPr>
          <p:cNvGrpSpPr/>
          <p:nvPr/>
        </p:nvGrpSpPr>
        <p:grpSpPr>
          <a:xfrm>
            <a:off x="284163" y="2063588"/>
            <a:ext cx="6085587" cy="3325059"/>
            <a:chOff x="289086" y="1057523"/>
            <a:chExt cx="6085587" cy="3325059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85EFCDA-3B58-ACF3-4ADB-3631287CFAF1}"/>
                </a:ext>
              </a:extLst>
            </p:cNvPr>
            <p:cNvGrpSpPr/>
            <p:nvPr/>
          </p:nvGrpSpPr>
          <p:grpSpPr>
            <a:xfrm>
              <a:off x="289086" y="1057523"/>
              <a:ext cx="5520099" cy="2730823"/>
              <a:chOff x="289086" y="1057523"/>
              <a:chExt cx="5520099" cy="2730823"/>
            </a:xfrm>
            <a:solidFill>
              <a:srgbClr val="BFBFBF"/>
            </a:solidFill>
          </p:grpSpPr>
          <p:sp>
            <p:nvSpPr>
              <p:cNvPr id="4" name="설명선: 아래쪽 화살표 3">
                <a:extLst>
                  <a:ext uri="{FF2B5EF4-FFF2-40B4-BE49-F238E27FC236}">
                    <a16:creationId xmlns:a16="http://schemas.microsoft.com/office/drawing/2014/main" id="{E133FD76-A5D7-79AB-2CF5-4719E0C87B67}"/>
                  </a:ext>
                </a:extLst>
              </p:cNvPr>
              <p:cNvSpPr/>
              <p:nvPr/>
            </p:nvSpPr>
            <p:spPr>
              <a:xfrm>
                <a:off x="436563" y="1057523"/>
                <a:ext cx="5225147" cy="1454327"/>
              </a:xfrm>
              <a:prstGeom prst="downArrowCallou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err="1">
                    <a:solidFill>
                      <a:schemeClr val="tx1"/>
                    </a:solidFill>
                  </a:rPr>
                  <a:t>활물질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b="1" dirty="0" err="1">
                    <a:solidFill>
                      <a:schemeClr val="tx1"/>
                    </a:solidFill>
                  </a:rPr>
                  <a:t>도전재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+PAA 2.3g+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물 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0.8g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329B6B4-016C-B182-7291-C7D19295054F}"/>
                  </a:ext>
                </a:extLst>
              </p:cNvPr>
              <p:cNvSpPr/>
              <p:nvPr/>
            </p:nvSpPr>
            <p:spPr>
              <a:xfrm>
                <a:off x="289086" y="2832578"/>
                <a:ext cx="5520099" cy="95576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err="1">
                    <a:solidFill>
                      <a:schemeClr val="tx1"/>
                    </a:solidFill>
                  </a:rPr>
                  <a:t>활물질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+ </a:t>
                </a:r>
                <a:r>
                  <a:rPr lang="ko-KR" altLang="en-US" b="1" dirty="0" err="1">
                    <a:solidFill>
                      <a:schemeClr val="tx1"/>
                    </a:solidFill>
                  </a:rPr>
                  <a:t>도전재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+ PAA 4.6875g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화살표: 오각형 48">
              <a:extLst>
                <a:ext uri="{FF2B5EF4-FFF2-40B4-BE49-F238E27FC236}">
                  <a16:creationId xmlns:a16="http://schemas.microsoft.com/office/drawing/2014/main" id="{F41F5C96-C44A-FD42-E39D-943DFA3C257B}"/>
                </a:ext>
              </a:extLst>
            </p:cNvPr>
            <p:cNvSpPr/>
            <p:nvPr/>
          </p:nvSpPr>
          <p:spPr>
            <a:xfrm flipH="1">
              <a:off x="3675584" y="2248887"/>
              <a:ext cx="2699089" cy="426720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Hand &amp; </a:t>
              </a:r>
              <a:r>
                <a:rPr lang="en-US" altLang="ko-KR" b="1" dirty="0" err="1">
                  <a:solidFill>
                    <a:schemeClr val="tx1"/>
                  </a:solidFill>
                </a:rPr>
                <a:t>Thincky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C75FEF1C-A1CF-D933-A77F-4330F3A61D3C}"/>
                </a:ext>
              </a:extLst>
            </p:cNvPr>
            <p:cNvSpPr/>
            <p:nvPr/>
          </p:nvSpPr>
          <p:spPr>
            <a:xfrm flipH="1">
              <a:off x="3675584" y="3955862"/>
              <a:ext cx="2699089" cy="426720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Hand &amp; </a:t>
              </a:r>
              <a:r>
                <a:rPr lang="en-US" altLang="ko-KR" b="1" dirty="0" err="1">
                  <a:solidFill>
                    <a:schemeClr val="tx1"/>
                  </a:solidFill>
                </a:rPr>
                <a:t>Thincky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2CF090-E05F-B3AE-B97F-B9634924AEB0}"/>
              </a:ext>
            </a:extLst>
          </p:cNvPr>
          <p:cNvSpPr txBox="1"/>
          <p:nvPr/>
        </p:nvSpPr>
        <p:spPr>
          <a:xfrm>
            <a:off x="4650377" y="2783017"/>
            <a:ext cx="1515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1" dirty="0" err="1"/>
              <a:t>고형분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: 57%</a:t>
            </a:r>
            <a:endParaRPr lang="ko-KR" altLang="en-US" sz="14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A8BB58-EFF1-1FF4-471F-66E2A0792EF1}"/>
              </a:ext>
            </a:extLst>
          </p:cNvPr>
          <p:cNvSpPr txBox="1"/>
          <p:nvPr/>
        </p:nvSpPr>
        <p:spPr>
          <a:xfrm>
            <a:off x="-34910" y="735950"/>
            <a:ext cx="404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PAA Slurry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8" name="Picture 2" descr="사람, 실내, 안경, 보안경이(가) 표시된 사진&#10;&#10;자동 생성된 설명">
            <a:extLst>
              <a:ext uri="{FF2B5EF4-FFF2-40B4-BE49-F238E27FC236}">
                <a16:creationId xmlns:a16="http://schemas.microsoft.com/office/drawing/2014/main" id="{B34C9D56-2C37-5FCF-3ECE-AE4D57471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770" y="1303193"/>
            <a:ext cx="3447364" cy="459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9E13BB0-3E75-D368-AE27-CCB5C8784FE5}"/>
              </a:ext>
            </a:extLst>
          </p:cNvPr>
          <p:cNvSpPr/>
          <p:nvPr/>
        </p:nvSpPr>
        <p:spPr>
          <a:xfrm>
            <a:off x="208930" y="782314"/>
            <a:ext cx="1280160" cy="390628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45DA3D-C734-EE3A-8912-BF7A6A8F1302}"/>
              </a:ext>
            </a:extLst>
          </p:cNvPr>
          <p:cNvSpPr/>
          <p:nvPr/>
        </p:nvSpPr>
        <p:spPr>
          <a:xfrm>
            <a:off x="7087925" y="1215831"/>
            <a:ext cx="3615765" cy="474954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934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2F0CD8-E181-4412-A766-B54214904838}"/>
              </a:ext>
            </a:extLst>
          </p:cNvPr>
          <p:cNvCxnSpPr>
            <a:cxnSpLocks/>
          </p:cNvCxnSpPr>
          <p:nvPr/>
        </p:nvCxnSpPr>
        <p:spPr>
          <a:xfrm>
            <a:off x="714375" y="638175"/>
            <a:ext cx="107632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9DE556-8500-468E-B5D9-DD637AF1427E}"/>
              </a:ext>
            </a:extLst>
          </p:cNvPr>
          <p:cNvSpPr/>
          <p:nvPr/>
        </p:nvSpPr>
        <p:spPr>
          <a:xfrm>
            <a:off x="9472471" y="500414"/>
            <a:ext cx="443883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47E6F4-097A-4A82-A531-EF01F81BE7F5}"/>
              </a:ext>
            </a:extLst>
          </p:cNvPr>
          <p:cNvSpPr/>
          <p:nvPr/>
        </p:nvSpPr>
        <p:spPr>
          <a:xfrm>
            <a:off x="9987374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F8A4CF-9A32-4103-97AF-84141AC94525}"/>
              </a:ext>
            </a:extLst>
          </p:cNvPr>
          <p:cNvSpPr/>
          <p:nvPr/>
        </p:nvSpPr>
        <p:spPr>
          <a:xfrm>
            <a:off x="10502277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20783A-0F73-4D0D-A661-276004ED46FB}"/>
              </a:ext>
            </a:extLst>
          </p:cNvPr>
          <p:cNvSpPr/>
          <p:nvPr/>
        </p:nvSpPr>
        <p:spPr>
          <a:xfrm>
            <a:off x="11017180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A5E666-BAC2-4290-8020-DFB9BE044711}"/>
              </a:ext>
            </a:extLst>
          </p:cNvPr>
          <p:cNvSpPr txBox="1"/>
          <p:nvPr/>
        </p:nvSpPr>
        <p:spPr>
          <a:xfrm>
            <a:off x="625598" y="311799"/>
            <a:ext cx="1726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과정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FA79621A-FF42-4B8A-9B80-ECAB694A0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18D675F-A39C-4465-A4CD-DB9CF92B7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2" b="92308" l="4930" r="93944">
                        <a14:foregroundMark x1="8451" y1="35897" x2="8451" y2="35897"/>
                        <a14:foregroundMark x1="4930" y1="57265" x2="4930" y2="57265"/>
                        <a14:foregroundMark x1="28028" y1="92308" x2="28028" y2="92308"/>
                        <a14:foregroundMark x1="45070" y1="92308" x2="45070" y2="92308"/>
                        <a14:foregroundMark x1="58028" y1="91880" x2="58028" y2="91880"/>
                        <a14:foregroundMark x1="71549" y1="92308" x2="71549" y2="92308"/>
                        <a14:foregroundMark x1="86056" y1="85897" x2="86056" y2="85897"/>
                        <a14:foregroundMark x1="93803" y1="42308" x2="93803" y2="42308"/>
                        <a14:foregroundMark x1="93944" y1="85043" x2="93944" y2="85043"/>
                      </a14:backgroundRemoval>
                    </a14:imgEffect>
                    <a14:imgEffect>
                      <a14:brightnessContrast bright="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2676" y="6564697"/>
            <a:ext cx="571866" cy="188474"/>
          </a:xfrm>
          <a:prstGeom prst="rect">
            <a:avLst/>
          </a:prstGeom>
        </p:spPr>
      </p:pic>
      <p:sp>
        <p:nvSpPr>
          <p:cNvPr id="2" name="AutoShape 2" descr="텍스트, 실내, 장치, 블렌더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131763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텍스트, 실내, 장치, 블렌더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284163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E50065B-C24D-8745-CC4E-588DAC712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411" y="941609"/>
            <a:ext cx="2406584" cy="461445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0A0AA49-747F-B620-258F-E143FC434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373" y="941610"/>
            <a:ext cx="2153414" cy="46144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5EA6552-F94F-1C3D-659B-1C072CDDD454}"/>
              </a:ext>
            </a:extLst>
          </p:cNvPr>
          <p:cNvSpPr txBox="1"/>
          <p:nvPr/>
        </p:nvSpPr>
        <p:spPr>
          <a:xfrm>
            <a:off x="2290354" y="5634446"/>
            <a:ext cx="2151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 CMC / SBR  &gt; 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B6D0E4-ABEB-43A3-4BD1-6A5F5A5D8D2C}"/>
              </a:ext>
            </a:extLst>
          </p:cNvPr>
          <p:cNvSpPr txBox="1"/>
          <p:nvPr/>
        </p:nvSpPr>
        <p:spPr>
          <a:xfrm>
            <a:off x="7141770" y="5672853"/>
            <a:ext cx="2151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 PAA &gt; 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952A72-11BA-E22D-F226-9550F6FF2904}"/>
              </a:ext>
            </a:extLst>
          </p:cNvPr>
          <p:cNvSpPr txBox="1"/>
          <p:nvPr/>
        </p:nvSpPr>
        <p:spPr>
          <a:xfrm>
            <a:off x="131763" y="766354"/>
            <a:ext cx="154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전극판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비교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5CB1B7-150D-7730-561B-959BC08761A1}"/>
              </a:ext>
            </a:extLst>
          </p:cNvPr>
          <p:cNvSpPr/>
          <p:nvPr/>
        </p:nvSpPr>
        <p:spPr>
          <a:xfrm>
            <a:off x="0" y="735948"/>
            <a:ext cx="1548991" cy="399721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18EDF2-5DEF-AF7F-D155-E9C7C6133037}"/>
              </a:ext>
            </a:extLst>
          </p:cNvPr>
          <p:cNvSpPr/>
          <p:nvPr/>
        </p:nvSpPr>
        <p:spPr>
          <a:xfrm>
            <a:off x="2086577" y="863231"/>
            <a:ext cx="2598634" cy="477121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A1FA9C-1786-06A1-27A6-D322854F6A1D}"/>
              </a:ext>
            </a:extLst>
          </p:cNvPr>
          <p:cNvSpPr/>
          <p:nvPr/>
        </p:nvSpPr>
        <p:spPr>
          <a:xfrm>
            <a:off x="6916763" y="842880"/>
            <a:ext cx="2598634" cy="477121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079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B1C5546-C53C-C3B4-473C-84CD3875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8800" b="1" dirty="0"/>
              <a:t>3. </a:t>
            </a:r>
            <a:r>
              <a:rPr lang="ko-KR" altLang="en-US" sz="8800" b="1" dirty="0"/>
              <a:t>실험 결과 분석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92905C-D843-1117-4212-FE2188CE3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PAA &amp; CMC/SBR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8FC79B-B327-29FF-EAB8-E5A13D1A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253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2F0CD8-E181-4412-A766-B54214904838}"/>
              </a:ext>
            </a:extLst>
          </p:cNvPr>
          <p:cNvCxnSpPr>
            <a:cxnSpLocks/>
          </p:cNvCxnSpPr>
          <p:nvPr/>
        </p:nvCxnSpPr>
        <p:spPr>
          <a:xfrm>
            <a:off x="714375" y="638175"/>
            <a:ext cx="107632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9DE556-8500-468E-B5D9-DD637AF1427E}"/>
              </a:ext>
            </a:extLst>
          </p:cNvPr>
          <p:cNvSpPr/>
          <p:nvPr/>
        </p:nvSpPr>
        <p:spPr>
          <a:xfrm>
            <a:off x="9472471" y="500414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47E6F4-097A-4A82-A531-EF01F81BE7F5}"/>
              </a:ext>
            </a:extLst>
          </p:cNvPr>
          <p:cNvSpPr/>
          <p:nvPr/>
        </p:nvSpPr>
        <p:spPr>
          <a:xfrm>
            <a:off x="9987374" y="500413"/>
            <a:ext cx="443883" cy="45719"/>
          </a:xfrm>
          <a:prstGeom prst="rect">
            <a:avLst/>
          </a:prstGeom>
          <a:solidFill>
            <a:srgbClr val="3B3838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F8A4CF-9A32-4103-97AF-84141AC94525}"/>
              </a:ext>
            </a:extLst>
          </p:cNvPr>
          <p:cNvSpPr/>
          <p:nvPr/>
        </p:nvSpPr>
        <p:spPr>
          <a:xfrm>
            <a:off x="10502277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20783A-0F73-4D0D-A661-276004ED46FB}"/>
              </a:ext>
            </a:extLst>
          </p:cNvPr>
          <p:cNvSpPr/>
          <p:nvPr/>
        </p:nvSpPr>
        <p:spPr>
          <a:xfrm>
            <a:off x="11017180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A5E666-BAC2-4290-8020-DFB9BE044711}"/>
              </a:ext>
            </a:extLst>
          </p:cNvPr>
          <p:cNvSpPr txBox="1"/>
          <p:nvPr/>
        </p:nvSpPr>
        <p:spPr>
          <a:xfrm>
            <a:off x="625598" y="323374"/>
            <a:ext cx="1726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결과 분석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277E69-DE49-4DB1-AB4D-B46299855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A09653E-CCF6-49DD-B382-7E7A2A112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02" b="92308" l="4930" r="93944">
                        <a14:foregroundMark x1="8451" y1="35897" x2="8451" y2="35897"/>
                        <a14:foregroundMark x1="4930" y1="57265" x2="4930" y2="57265"/>
                        <a14:foregroundMark x1="28028" y1="92308" x2="28028" y2="92308"/>
                        <a14:foregroundMark x1="45070" y1="92308" x2="45070" y2="92308"/>
                        <a14:foregroundMark x1="58028" y1="91880" x2="58028" y2="91880"/>
                        <a14:foregroundMark x1="71549" y1="92308" x2="71549" y2="92308"/>
                        <a14:foregroundMark x1="86056" y1="85897" x2="86056" y2="85897"/>
                        <a14:foregroundMark x1="93803" y1="42308" x2="93803" y2="42308"/>
                        <a14:foregroundMark x1="93944" y1="85043" x2="93944" y2="85043"/>
                      </a14:backgroundRemoval>
                    </a14:imgEffect>
                    <a14:imgEffect>
                      <a14:brightnessContrast bright="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2676" y="6564697"/>
            <a:ext cx="571866" cy="18847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D8D9687-860C-91DF-A00E-97B78AFAD84B}"/>
              </a:ext>
            </a:extLst>
          </p:cNvPr>
          <p:cNvGrpSpPr/>
          <p:nvPr/>
        </p:nvGrpSpPr>
        <p:grpSpPr>
          <a:xfrm>
            <a:off x="640087" y="925315"/>
            <a:ext cx="9892181" cy="5733619"/>
            <a:chOff x="673931" y="1077224"/>
            <a:chExt cx="9482333" cy="554073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6C74A7-3F5D-4366-AA41-B712C0CFEC91}"/>
                </a:ext>
              </a:extLst>
            </p:cNvPr>
            <p:cNvSpPr txBox="1"/>
            <p:nvPr/>
          </p:nvSpPr>
          <p:spPr>
            <a:xfrm>
              <a:off x="714374" y="1077224"/>
              <a:ext cx="5440123" cy="676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accent5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PAA SEI formation</a:t>
              </a:r>
              <a:endPara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CDB1CF-70E4-498A-9EC8-AAF8CC077FC6}"/>
                </a:ext>
              </a:extLst>
            </p:cNvPr>
            <p:cNvSpPr txBox="1"/>
            <p:nvPr/>
          </p:nvSpPr>
          <p:spPr>
            <a:xfrm>
              <a:off x="714376" y="1792869"/>
              <a:ext cx="4809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#Formation #SEI layer #Charge #Discharge 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6524525-5871-5EDF-C41B-A5838B8EC806}"/>
                </a:ext>
              </a:extLst>
            </p:cNvPr>
            <p:cNvGrpSpPr/>
            <p:nvPr/>
          </p:nvGrpSpPr>
          <p:grpSpPr>
            <a:xfrm>
              <a:off x="7064990" y="1932748"/>
              <a:ext cx="3091274" cy="352153"/>
              <a:chOff x="7760044" y="2255150"/>
              <a:chExt cx="2075841" cy="39364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3DBE723-5B2E-D06C-BD56-3C366AED8A13}"/>
                  </a:ext>
                </a:extLst>
              </p:cNvPr>
              <p:cNvSpPr/>
              <p:nvPr/>
            </p:nvSpPr>
            <p:spPr>
              <a:xfrm>
                <a:off x="7760044" y="2255150"/>
                <a:ext cx="2075841" cy="393645"/>
              </a:xfrm>
              <a:prstGeom prst="rect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E7D8FA-34D4-2A0E-C1CD-A24BDC3026C4}"/>
                  </a:ext>
                </a:extLst>
              </p:cNvPr>
              <p:cNvSpPr txBox="1"/>
              <p:nvPr/>
            </p:nvSpPr>
            <p:spPr>
              <a:xfrm>
                <a:off x="7760045" y="2255150"/>
                <a:ext cx="2075840" cy="377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실험 결과 분석 </a:t>
                </a:r>
              </a:p>
            </p:txBody>
          </p:sp>
        </p:grpSp>
        <p:pic>
          <p:nvPicPr>
            <p:cNvPr id="2" name="Picture 5">
              <a:extLst>
                <a:ext uri="{FF2B5EF4-FFF2-40B4-BE49-F238E27FC236}">
                  <a16:creationId xmlns:a16="http://schemas.microsoft.com/office/drawing/2014/main" id="{897C9DCE-E29F-1345-FECC-CDDC2D608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931" y="2270227"/>
              <a:ext cx="5069859" cy="38280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73209C-9547-4BCA-CBAB-21CDEEB270D6}"/>
                </a:ext>
              </a:extLst>
            </p:cNvPr>
            <p:cNvSpPr txBox="1"/>
            <p:nvPr/>
          </p:nvSpPr>
          <p:spPr>
            <a:xfrm>
              <a:off x="753964" y="6356350"/>
              <a:ext cx="8555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i="0" dirty="0">
                  <a:solidFill>
                    <a:srgbClr val="002060"/>
                  </a:solidFill>
                  <a:effectLst/>
                  <a:latin typeface="+mj-lt"/>
                </a:rPr>
                <a:t>〮</a:t>
              </a:r>
              <a:r>
                <a:rPr lang="ko-KR" altLang="en-US" sz="1100" b="1" i="0" dirty="0" err="1">
                  <a:solidFill>
                    <a:srgbClr val="002060"/>
                  </a:solidFill>
                  <a:effectLst/>
                  <a:latin typeface="+mj-lt"/>
                </a:rPr>
                <a:t>쿨롱</a:t>
              </a:r>
              <a:r>
                <a:rPr lang="ko-KR" altLang="en-US" sz="1100" b="1" i="0" dirty="0">
                  <a:solidFill>
                    <a:srgbClr val="002060"/>
                  </a:solidFill>
                  <a:effectLst/>
                  <a:latin typeface="+mj-lt"/>
                </a:rPr>
                <a:t> 효율</a:t>
              </a:r>
              <a:r>
                <a:rPr lang="ko-KR" altLang="en-US" sz="1100" dirty="0">
                  <a:solidFill>
                    <a:srgbClr val="202124"/>
                  </a:solidFill>
                  <a:latin typeface="+mj-lt"/>
                </a:rPr>
                <a:t> </a:t>
              </a:r>
              <a:r>
                <a:rPr lang="en-US" altLang="ko-KR" sz="1100" b="1" dirty="0">
                  <a:solidFill>
                    <a:srgbClr val="202124"/>
                  </a:solidFill>
                  <a:latin typeface="+mj-lt"/>
                </a:rPr>
                <a:t>:</a:t>
              </a:r>
              <a:r>
                <a:rPr lang="ko-KR" altLang="en-US" sz="1100" b="0" i="0" dirty="0">
                  <a:solidFill>
                    <a:srgbClr val="202124"/>
                  </a:solidFill>
                  <a:effectLst/>
                  <a:latin typeface="+mj-lt"/>
                </a:rPr>
                <a:t> </a:t>
              </a:r>
              <a:r>
                <a:rPr lang="ko-KR" altLang="en-US" sz="1100" b="1" i="0" dirty="0">
                  <a:solidFill>
                    <a:srgbClr val="202124"/>
                  </a:solidFill>
                  <a:effectLst/>
                  <a:latin typeface="+mj-lt"/>
                </a:rPr>
                <a:t>최근에 충전을 완료한 용량이 바로 그 전에 충전을 완료한 용량과 대비해 차지하는 비율</a:t>
              </a:r>
              <a:endParaRPr lang="ko-KR" altLang="en-US" sz="1100" dirty="0">
                <a:latin typeface="+mj-lt"/>
              </a:endParaRPr>
            </a:p>
          </p:txBody>
        </p:sp>
      </p:grp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D68BFDE1-C8AE-863A-F508-4C838B595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891943"/>
              </p:ext>
            </p:extLst>
          </p:nvPr>
        </p:nvGraphicFramePr>
        <p:xfrm>
          <a:off x="6556897" y="2395020"/>
          <a:ext cx="4725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926">
                  <a:extLst>
                    <a:ext uri="{9D8B030D-6E8A-4147-A177-3AD203B41FA5}">
                      <a16:colId xmlns:a16="http://schemas.microsoft.com/office/drawing/2014/main" val="2112526097"/>
                    </a:ext>
                  </a:extLst>
                </a:gridCol>
                <a:gridCol w="2362926">
                  <a:extLst>
                    <a:ext uri="{9D8B030D-6E8A-4147-A177-3AD203B41FA5}">
                      <a16:colId xmlns:a16="http://schemas.microsoft.com/office/drawing/2014/main" val="3228640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Cycle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쿨롱</a:t>
                      </a:r>
                      <a:r>
                        <a:rPr lang="ko-KR" altLang="en-US" dirty="0"/>
                        <a:t> 효율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2873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86%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44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93%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2631884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2FD15165-816C-F6CE-D56F-50FBAACC2E34}"/>
              </a:ext>
            </a:extLst>
          </p:cNvPr>
          <p:cNvGrpSpPr/>
          <p:nvPr/>
        </p:nvGrpSpPr>
        <p:grpSpPr>
          <a:xfrm>
            <a:off x="7445205" y="3722760"/>
            <a:ext cx="3087062" cy="1644486"/>
            <a:chOff x="7711567" y="3706335"/>
            <a:chExt cx="3087062" cy="1644486"/>
          </a:xfrm>
          <a:solidFill>
            <a:srgbClr val="5B84CD"/>
          </a:solidFill>
        </p:grpSpPr>
        <p:sp>
          <p:nvSpPr>
            <p:cNvPr id="17" name="설명선: 아래쪽 화살표 16">
              <a:extLst>
                <a:ext uri="{FF2B5EF4-FFF2-40B4-BE49-F238E27FC236}">
                  <a16:creationId xmlns:a16="http://schemas.microsoft.com/office/drawing/2014/main" id="{141CE055-0A19-9095-1931-EE2D410CA6C8}"/>
                </a:ext>
              </a:extLst>
            </p:cNvPr>
            <p:cNvSpPr/>
            <p:nvPr/>
          </p:nvSpPr>
          <p:spPr>
            <a:xfrm>
              <a:off x="7711567" y="3706335"/>
              <a:ext cx="3087062" cy="978082"/>
            </a:xfrm>
            <a:prstGeom prst="downArrowCallo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/>
                <a:t>쿨롱</a:t>
              </a:r>
              <a:r>
                <a:rPr lang="ko-KR" altLang="en-US" b="1" dirty="0"/>
                <a:t> 효율 상승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E49272E-F49F-AEE7-1570-86CD3603F26A}"/>
                </a:ext>
              </a:extLst>
            </p:cNvPr>
            <p:cNvSpPr/>
            <p:nvPr/>
          </p:nvSpPr>
          <p:spPr>
            <a:xfrm>
              <a:off x="7711567" y="4760602"/>
              <a:ext cx="3087062" cy="59021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SEI </a:t>
              </a:r>
              <a:r>
                <a:rPr lang="ko-KR" altLang="en-US" b="1" dirty="0"/>
                <a:t>층이 생성됨을 확인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D6468D4-365B-B4E9-9813-1897EB3D98F2}"/>
              </a:ext>
            </a:extLst>
          </p:cNvPr>
          <p:cNvSpPr txBox="1"/>
          <p:nvPr/>
        </p:nvSpPr>
        <p:spPr>
          <a:xfrm>
            <a:off x="6001615" y="5782626"/>
            <a:ext cx="6487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</a:rPr>
              <a:t>SEI </a:t>
            </a:r>
            <a:r>
              <a:rPr lang="ko-KR" altLang="en-US" sz="1600" b="1" dirty="0">
                <a:solidFill>
                  <a:srgbClr val="C00000"/>
                </a:solidFill>
              </a:rPr>
              <a:t>층이 리튬이온 외 다른 불순물이 이동하는 것을 막아주기 때문</a:t>
            </a:r>
          </a:p>
        </p:txBody>
      </p:sp>
    </p:spTree>
    <p:extLst>
      <p:ext uri="{BB962C8B-B14F-4D97-AF65-F5344CB8AC3E}">
        <p14:creationId xmlns:p14="http://schemas.microsoft.com/office/powerpoint/2010/main" val="2461529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2F0CD8-E181-4412-A766-B54214904838}"/>
              </a:ext>
            </a:extLst>
          </p:cNvPr>
          <p:cNvCxnSpPr>
            <a:cxnSpLocks/>
          </p:cNvCxnSpPr>
          <p:nvPr/>
        </p:nvCxnSpPr>
        <p:spPr>
          <a:xfrm>
            <a:off x="714375" y="638175"/>
            <a:ext cx="107632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9DE556-8500-468E-B5D9-DD637AF1427E}"/>
              </a:ext>
            </a:extLst>
          </p:cNvPr>
          <p:cNvSpPr/>
          <p:nvPr/>
        </p:nvSpPr>
        <p:spPr>
          <a:xfrm>
            <a:off x="9472471" y="500414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47E6F4-097A-4A82-A531-EF01F81BE7F5}"/>
              </a:ext>
            </a:extLst>
          </p:cNvPr>
          <p:cNvSpPr/>
          <p:nvPr/>
        </p:nvSpPr>
        <p:spPr>
          <a:xfrm>
            <a:off x="9987374" y="500413"/>
            <a:ext cx="443883" cy="45719"/>
          </a:xfrm>
          <a:prstGeom prst="rect">
            <a:avLst/>
          </a:prstGeom>
          <a:solidFill>
            <a:srgbClr val="3B3838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F8A4CF-9A32-4103-97AF-84141AC94525}"/>
              </a:ext>
            </a:extLst>
          </p:cNvPr>
          <p:cNvSpPr/>
          <p:nvPr/>
        </p:nvSpPr>
        <p:spPr>
          <a:xfrm>
            <a:off x="10502277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20783A-0F73-4D0D-A661-276004ED46FB}"/>
              </a:ext>
            </a:extLst>
          </p:cNvPr>
          <p:cNvSpPr/>
          <p:nvPr/>
        </p:nvSpPr>
        <p:spPr>
          <a:xfrm>
            <a:off x="11017180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A5E666-BAC2-4290-8020-DFB9BE044711}"/>
              </a:ext>
            </a:extLst>
          </p:cNvPr>
          <p:cNvSpPr txBox="1"/>
          <p:nvPr/>
        </p:nvSpPr>
        <p:spPr>
          <a:xfrm>
            <a:off x="625598" y="323374"/>
            <a:ext cx="1726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결과 분석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CDB1CF-70E4-498A-9EC8-AAF8CC077FC6}"/>
              </a:ext>
            </a:extLst>
          </p:cNvPr>
          <p:cNvSpPr txBox="1"/>
          <p:nvPr/>
        </p:nvSpPr>
        <p:spPr>
          <a:xfrm>
            <a:off x="536210" y="1340446"/>
            <a:ext cx="3407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 rate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비교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75F1A09-66BA-6513-3DA9-C39ED1D31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33" y="1965482"/>
            <a:ext cx="4510599" cy="336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8F00C2-6907-D66A-A6BD-24D0DB7FC314}"/>
              </a:ext>
            </a:extLst>
          </p:cNvPr>
          <p:cNvSpPr txBox="1"/>
          <p:nvPr/>
        </p:nvSpPr>
        <p:spPr>
          <a:xfrm>
            <a:off x="536210" y="631151"/>
            <a:ext cx="4691002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PAA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C-rate result 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1B87F6A-E1E7-32D9-5805-CF20D8C6C297}"/>
              </a:ext>
            </a:extLst>
          </p:cNvPr>
          <p:cNvGrpSpPr/>
          <p:nvPr/>
        </p:nvGrpSpPr>
        <p:grpSpPr>
          <a:xfrm>
            <a:off x="7250012" y="5449727"/>
            <a:ext cx="2318707" cy="338555"/>
            <a:chOff x="7646632" y="2803731"/>
            <a:chExt cx="2075841" cy="39364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0A894D3-1E6C-6B68-3421-E7EC0E1CFB19}"/>
                </a:ext>
              </a:extLst>
            </p:cNvPr>
            <p:cNvSpPr/>
            <p:nvPr/>
          </p:nvSpPr>
          <p:spPr>
            <a:xfrm>
              <a:off x="7646632" y="2803731"/>
              <a:ext cx="2075841" cy="393645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CE0A44-3A32-B06F-E402-FA8C2575EEFF}"/>
                </a:ext>
              </a:extLst>
            </p:cNvPr>
            <p:cNvSpPr txBox="1"/>
            <p:nvPr/>
          </p:nvSpPr>
          <p:spPr>
            <a:xfrm>
              <a:off x="8096294" y="2820132"/>
              <a:ext cx="1455020" cy="360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본 실험 결과 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15CD96-1F01-97DC-D6DF-A3B7DE35AE58}"/>
              </a:ext>
            </a:extLst>
          </p:cNvPr>
          <p:cNvGrpSpPr/>
          <p:nvPr/>
        </p:nvGrpSpPr>
        <p:grpSpPr>
          <a:xfrm>
            <a:off x="1624860" y="5463833"/>
            <a:ext cx="2318707" cy="352662"/>
            <a:chOff x="7646632" y="2803731"/>
            <a:chExt cx="2075841" cy="41004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91C069A-D0BB-046B-D897-E08A0DAA5CBD}"/>
                </a:ext>
              </a:extLst>
            </p:cNvPr>
            <p:cNvSpPr/>
            <p:nvPr/>
          </p:nvSpPr>
          <p:spPr>
            <a:xfrm>
              <a:off x="7646632" y="2803731"/>
              <a:ext cx="2075841" cy="393645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105DD4-8480-F5F1-9CE4-BFACCF126728}"/>
                </a:ext>
              </a:extLst>
            </p:cNvPr>
            <p:cNvSpPr txBox="1"/>
            <p:nvPr/>
          </p:nvSpPr>
          <p:spPr>
            <a:xfrm>
              <a:off x="8044328" y="2820133"/>
              <a:ext cx="1455020" cy="393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논문 실험 결과 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FC42DA2-1A49-3B40-D5DE-F485539D39FB}"/>
              </a:ext>
            </a:extLst>
          </p:cNvPr>
          <p:cNvGrpSpPr/>
          <p:nvPr/>
        </p:nvGrpSpPr>
        <p:grpSpPr>
          <a:xfrm>
            <a:off x="2977506" y="5967793"/>
            <a:ext cx="5733866" cy="840279"/>
            <a:chOff x="3702116" y="1965938"/>
            <a:chExt cx="5733866" cy="84027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BF4C21-082C-C26A-9AD2-0C705D05EEFE}"/>
                </a:ext>
              </a:extLst>
            </p:cNvPr>
            <p:cNvSpPr txBox="1"/>
            <p:nvPr/>
          </p:nvSpPr>
          <p:spPr>
            <a:xfrm>
              <a:off x="4170116" y="2187168"/>
              <a:ext cx="5199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“</a:t>
              </a:r>
              <a:r>
                <a:rPr lang="ko-KR" altLang="en-US" b="1" dirty="0">
                  <a:solidFill>
                    <a:srgbClr val="C00000"/>
                  </a:solidFill>
                </a:rPr>
                <a:t>변동의 폭이 논문 실험결과 보다 훨씬 크다</a:t>
              </a:r>
              <a:r>
                <a:rPr lang="en-US" altLang="ko-KR" b="1" dirty="0">
                  <a:solidFill>
                    <a:srgbClr val="C00000"/>
                  </a:solidFill>
                </a:rPr>
                <a:t>” 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6" name="왼쪽 중괄호 25">
              <a:extLst>
                <a:ext uri="{FF2B5EF4-FFF2-40B4-BE49-F238E27FC236}">
                  <a16:creationId xmlns:a16="http://schemas.microsoft.com/office/drawing/2014/main" id="{6DBB5748-DC57-A7A0-8F31-EA7108C4DB6D}"/>
                </a:ext>
              </a:extLst>
            </p:cNvPr>
            <p:cNvSpPr/>
            <p:nvPr/>
          </p:nvSpPr>
          <p:spPr>
            <a:xfrm>
              <a:off x="3702116" y="2023483"/>
              <a:ext cx="468000" cy="782734"/>
            </a:xfrm>
            <a:prstGeom prst="leftBrac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왼쪽 중괄호 27">
              <a:extLst>
                <a:ext uri="{FF2B5EF4-FFF2-40B4-BE49-F238E27FC236}">
                  <a16:creationId xmlns:a16="http://schemas.microsoft.com/office/drawing/2014/main" id="{AABFEE85-F874-AA08-368B-79CB425F55DE}"/>
                </a:ext>
              </a:extLst>
            </p:cNvPr>
            <p:cNvSpPr/>
            <p:nvPr/>
          </p:nvSpPr>
          <p:spPr>
            <a:xfrm rot="10800000">
              <a:off x="8967982" y="1965938"/>
              <a:ext cx="468000" cy="811792"/>
            </a:xfrm>
            <a:prstGeom prst="leftBrac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8F494B90-1F6C-30D2-3037-2583759D2F8F}"/>
              </a:ext>
            </a:extLst>
          </p:cNvPr>
          <p:cNvSpPr/>
          <p:nvPr/>
        </p:nvSpPr>
        <p:spPr>
          <a:xfrm>
            <a:off x="9705315" y="6030618"/>
            <a:ext cx="2037806" cy="637225"/>
          </a:xfrm>
          <a:prstGeom prst="rightArrow">
            <a:avLst/>
          </a:prstGeom>
          <a:solidFill>
            <a:srgbClr val="FF0000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셀 문제 인식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E01F2DE-B0E5-0953-34C8-BA7A4CC02E24}"/>
              </a:ext>
            </a:extLst>
          </p:cNvPr>
          <p:cNvGrpSpPr/>
          <p:nvPr/>
        </p:nvGrpSpPr>
        <p:grpSpPr>
          <a:xfrm>
            <a:off x="5225937" y="682497"/>
            <a:ext cx="6340465" cy="4612586"/>
            <a:chOff x="5222663" y="814886"/>
            <a:chExt cx="6340465" cy="461258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DF608DC-8A78-A1FB-3B3F-E1EB050B8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2663" y="2276126"/>
              <a:ext cx="6225050" cy="3014356"/>
            </a:xfrm>
            <a:prstGeom prst="rect">
              <a:avLst/>
            </a:prstGeom>
            <a:effectLst>
              <a:softEdge rad="0"/>
            </a:effectLst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A6CEF41-62E6-4F1A-9BC1-51386A554C6E}"/>
                </a:ext>
              </a:extLst>
            </p:cNvPr>
            <p:cNvGrpSpPr/>
            <p:nvPr/>
          </p:nvGrpSpPr>
          <p:grpSpPr>
            <a:xfrm>
              <a:off x="9299385" y="814886"/>
              <a:ext cx="2263743" cy="1409097"/>
              <a:chOff x="8493551" y="1222817"/>
              <a:chExt cx="2959125" cy="1477327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2BD12F2-741D-5876-30B6-BEFB0D8B0F4C}"/>
                  </a:ext>
                </a:extLst>
              </p:cNvPr>
              <p:cNvSpPr/>
              <p:nvPr/>
            </p:nvSpPr>
            <p:spPr>
              <a:xfrm>
                <a:off x="8493551" y="1222817"/>
                <a:ext cx="2959125" cy="14773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FF584E-F89E-910A-6378-467E386AA336}"/>
                  </a:ext>
                </a:extLst>
              </p:cNvPr>
              <p:cNvSpPr txBox="1"/>
              <p:nvPr/>
            </p:nvSpPr>
            <p:spPr>
              <a:xfrm>
                <a:off x="8813585" y="1285068"/>
                <a:ext cx="2483943" cy="1226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 fontAlgn="base"/>
                <a:r>
                  <a:rPr lang="en-US" altLang="ko-KR" sz="1400" b="1" i="0" u="sng" dirty="0">
                    <a:solidFill>
                      <a:srgbClr val="000000"/>
                    </a:solidFill>
                    <a:effectLst/>
                    <a:latin typeface="Garamond" panose="02020404030301010803" pitchFamily="18" charset="0"/>
                    <a:ea typeface="맑은 고딕" panose="020B0503020000020004" pitchFamily="50" charset="-127"/>
                  </a:rPr>
                  <a:t>PAA</a:t>
                </a:r>
                <a:r>
                  <a:rPr lang="ko-KR" altLang="ko-KR" sz="1400" b="1" i="0" u="sng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Garamond" panose="02020404030301010803" pitchFamily="18" charset="0"/>
                  </a:rPr>
                  <a:t> </a:t>
                </a:r>
                <a:r>
                  <a:rPr lang="en-US" altLang="ko-KR" sz="1400" b="1" u="sng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Garamond" panose="02020404030301010803" pitchFamily="18" charset="0"/>
                  </a:rPr>
                  <a:t>C- rate </a:t>
                </a:r>
                <a:r>
                  <a:rPr lang="ko-KR" altLang="en-US" sz="1400" b="1" u="sng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Garamond" panose="02020404030301010803" pitchFamily="18" charset="0"/>
                  </a:rPr>
                  <a:t>계산값</a:t>
                </a:r>
                <a:endParaRPr lang="en-US" altLang="ko-KR" sz="1400" b="1" u="sng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 rtl="0" fontAlgn="base"/>
                <a:endParaRPr lang="en-US" altLang="ko-KR" sz="1400" b="0" i="0" dirty="0">
                  <a:solidFill>
                    <a:srgbClr val="000000"/>
                  </a:solidFill>
                  <a:effectLst/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  <a:p>
                <a:pPr algn="l" rtl="0" fontAlgn="base"/>
                <a:r>
                  <a:rPr lang="en-US" altLang="ko-KR" sz="1400" b="0" i="0" dirty="0">
                    <a:solidFill>
                      <a:srgbClr val="000000"/>
                    </a:solidFill>
                    <a:effectLst/>
                    <a:latin typeface="Garamond" panose="02020404030301010803" pitchFamily="18" charset="0"/>
                    <a:ea typeface="맑은 고딕" panose="020B0503020000020004" pitchFamily="50" charset="-127"/>
                  </a:rPr>
                  <a:t>Cycle3=0.26C</a:t>
                </a:r>
                <a:r>
                  <a:rPr lang="ko-KR" altLang="ko-KR" sz="1400" b="0" i="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Garamond" panose="02020404030301010803" pitchFamily="18" charset="0"/>
                  </a:rPr>
                  <a:t> </a:t>
                </a:r>
                <a:endParaRPr lang="ko-KR" altLang="ko-KR" sz="1400" b="0" i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 rtl="0" fontAlgn="base"/>
                <a:r>
                  <a:rPr lang="en-US" altLang="ko-KR" sz="1400" b="0" i="0" dirty="0">
                    <a:solidFill>
                      <a:srgbClr val="000000"/>
                    </a:solidFill>
                    <a:effectLst/>
                    <a:latin typeface="Garamond" panose="02020404030301010803" pitchFamily="18" charset="0"/>
                    <a:ea typeface="맑은 고딕" panose="020B0503020000020004" pitchFamily="50" charset="-127"/>
                  </a:rPr>
                  <a:t>Cycle4=0.83C</a:t>
                </a:r>
                <a:r>
                  <a:rPr lang="ko-KR" altLang="ko-KR" sz="1400" b="0" i="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Garamond" panose="02020404030301010803" pitchFamily="18" charset="0"/>
                  </a:rPr>
                  <a:t> </a:t>
                </a:r>
                <a:endParaRPr lang="ko-KR" altLang="ko-KR" sz="1400" b="0" i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 rtl="0" fontAlgn="base"/>
                <a:r>
                  <a:rPr lang="en-US" altLang="ko-KR" sz="1400" b="0" i="0" dirty="0">
                    <a:solidFill>
                      <a:srgbClr val="000000"/>
                    </a:solidFill>
                    <a:effectLst/>
                    <a:latin typeface="Garamond" panose="02020404030301010803" pitchFamily="18" charset="0"/>
                    <a:ea typeface="맑은 고딕" panose="020B0503020000020004" pitchFamily="50" charset="-127"/>
                  </a:rPr>
                  <a:t>Cycle5=1.6C</a:t>
                </a:r>
                <a:r>
                  <a:rPr lang="ko-KR" altLang="ko-KR" sz="1400" b="0" i="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Garamond" panose="02020404030301010803" pitchFamily="18" charset="0"/>
                  </a:rPr>
                  <a:t>  </a:t>
                </a:r>
                <a:endParaRPr lang="ko-KR" altLang="ko-KR" sz="1400" b="0" i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150A38-1B5A-153D-45A6-162576BF5029}"/>
                </a:ext>
              </a:extLst>
            </p:cNvPr>
            <p:cNvSpPr txBox="1"/>
            <p:nvPr/>
          </p:nvSpPr>
          <p:spPr>
            <a:xfrm>
              <a:off x="9568719" y="3838564"/>
              <a:ext cx="1051481" cy="369332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l" rtl="0" fontAlgn="base"/>
              <a:r>
                <a:rPr lang="en-US" altLang="ko-KR" sz="1800" b="1" i="0" dirty="0">
                  <a:solidFill>
                    <a:srgbClr val="000000"/>
                  </a:solidFill>
                  <a:effectLst/>
                  <a:latin typeface="Garamond" panose="02020404030301010803" pitchFamily="18" charset="0"/>
                  <a:ea typeface="맑은 고딕" panose="020B0503020000020004" pitchFamily="50" charset="-127"/>
                </a:rPr>
                <a:t>64%감소</a:t>
              </a:r>
              <a:endParaRPr lang="ko-KR" altLang="ko-KR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9C4FDB-0065-C27F-5059-19973830C95C}"/>
                </a:ext>
              </a:extLst>
            </p:cNvPr>
            <p:cNvSpPr txBox="1"/>
            <p:nvPr/>
          </p:nvSpPr>
          <p:spPr>
            <a:xfrm>
              <a:off x="6352129" y="3195585"/>
              <a:ext cx="1051480" cy="369332"/>
            </a:xfrm>
            <a:prstGeom prst="rect">
              <a:avLst/>
            </a:prstGeom>
            <a:noFill/>
            <a:ln w="25400" cmpd="sng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051480"/>
                        <a:gd name="connsiteY0" fmla="*/ 0 h 369332"/>
                        <a:gd name="connsiteX1" fmla="*/ 515225 w 1051480"/>
                        <a:gd name="connsiteY1" fmla="*/ 0 h 369332"/>
                        <a:gd name="connsiteX2" fmla="*/ 1051480 w 1051480"/>
                        <a:gd name="connsiteY2" fmla="*/ 0 h 369332"/>
                        <a:gd name="connsiteX3" fmla="*/ 1051480 w 1051480"/>
                        <a:gd name="connsiteY3" fmla="*/ 369332 h 369332"/>
                        <a:gd name="connsiteX4" fmla="*/ 525740 w 1051480"/>
                        <a:gd name="connsiteY4" fmla="*/ 369332 h 369332"/>
                        <a:gd name="connsiteX5" fmla="*/ 0 w 1051480"/>
                        <a:gd name="connsiteY5" fmla="*/ 369332 h 369332"/>
                        <a:gd name="connsiteX6" fmla="*/ 0 w 1051480"/>
                        <a:gd name="connsiteY6" fmla="*/ 0 h 369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51480" h="369332" extrusionOk="0">
                          <a:moveTo>
                            <a:pt x="0" y="0"/>
                          </a:moveTo>
                          <a:cubicBezTo>
                            <a:pt x="174758" y="-32653"/>
                            <a:pt x="271430" y="27689"/>
                            <a:pt x="515225" y="0"/>
                          </a:cubicBezTo>
                          <a:cubicBezTo>
                            <a:pt x="759021" y="-27689"/>
                            <a:pt x="828156" y="56304"/>
                            <a:pt x="1051480" y="0"/>
                          </a:cubicBezTo>
                          <a:cubicBezTo>
                            <a:pt x="1079443" y="78977"/>
                            <a:pt x="1021056" y="271296"/>
                            <a:pt x="1051480" y="369332"/>
                          </a:cubicBezTo>
                          <a:cubicBezTo>
                            <a:pt x="921585" y="399484"/>
                            <a:pt x="633463" y="358387"/>
                            <a:pt x="525740" y="369332"/>
                          </a:cubicBezTo>
                          <a:cubicBezTo>
                            <a:pt x="418017" y="380277"/>
                            <a:pt x="204282" y="359996"/>
                            <a:pt x="0" y="369332"/>
                          </a:cubicBezTo>
                          <a:cubicBezTo>
                            <a:pt x="-6017" y="217080"/>
                            <a:pt x="5246" y="8844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800" b="1" i="0" dirty="0">
                  <a:solidFill>
                    <a:srgbClr val="000000"/>
                  </a:solidFill>
                  <a:effectLst/>
                  <a:latin typeface="Garamond" panose="02020404030301010803" pitchFamily="18" charset="0"/>
                  <a:ea typeface="맑은 고딕" panose="020B0503020000020004" pitchFamily="50" charset="-127"/>
                </a:rPr>
                <a:t>59%감소</a:t>
              </a:r>
              <a:endParaRPr lang="ko-KR" altLang="ko-KR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CE07D0E-1E68-D3C5-E6F2-469CB1121821}"/>
                </a:ext>
              </a:extLst>
            </p:cNvPr>
            <p:cNvSpPr/>
            <p:nvPr/>
          </p:nvSpPr>
          <p:spPr>
            <a:xfrm>
              <a:off x="5222663" y="2276126"/>
              <a:ext cx="6340465" cy="3151346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5955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2F0CD8-E181-4412-A766-B54214904838}"/>
              </a:ext>
            </a:extLst>
          </p:cNvPr>
          <p:cNvCxnSpPr>
            <a:cxnSpLocks/>
          </p:cNvCxnSpPr>
          <p:nvPr/>
        </p:nvCxnSpPr>
        <p:spPr>
          <a:xfrm>
            <a:off x="714375" y="638175"/>
            <a:ext cx="107632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9DE556-8500-468E-B5D9-DD637AF1427E}"/>
              </a:ext>
            </a:extLst>
          </p:cNvPr>
          <p:cNvSpPr/>
          <p:nvPr/>
        </p:nvSpPr>
        <p:spPr>
          <a:xfrm>
            <a:off x="9472471" y="500414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47E6F4-097A-4A82-A531-EF01F81BE7F5}"/>
              </a:ext>
            </a:extLst>
          </p:cNvPr>
          <p:cNvSpPr/>
          <p:nvPr/>
        </p:nvSpPr>
        <p:spPr>
          <a:xfrm>
            <a:off x="9987374" y="500413"/>
            <a:ext cx="443883" cy="45719"/>
          </a:xfrm>
          <a:prstGeom prst="rect">
            <a:avLst/>
          </a:prstGeom>
          <a:solidFill>
            <a:srgbClr val="3B3838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F8A4CF-9A32-4103-97AF-84141AC94525}"/>
              </a:ext>
            </a:extLst>
          </p:cNvPr>
          <p:cNvSpPr/>
          <p:nvPr/>
        </p:nvSpPr>
        <p:spPr>
          <a:xfrm>
            <a:off x="10502277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20783A-0F73-4D0D-A661-276004ED46FB}"/>
              </a:ext>
            </a:extLst>
          </p:cNvPr>
          <p:cNvSpPr/>
          <p:nvPr/>
        </p:nvSpPr>
        <p:spPr>
          <a:xfrm>
            <a:off x="11017180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A5E666-BAC2-4290-8020-DFB9BE044711}"/>
              </a:ext>
            </a:extLst>
          </p:cNvPr>
          <p:cNvSpPr txBox="1"/>
          <p:nvPr/>
        </p:nvSpPr>
        <p:spPr>
          <a:xfrm>
            <a:off x="625598" y="323374"/>
            <a:ext cx="1726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03.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결과 분석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277E69-DE49-4DB1-AB4D-B46299855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3135" y="6357586"/>
            <a:ext cx="2743200" cy="365125"/>
          </a:xfrm>
        </p:spPr>
        <p:txBody>
          <a:bodyPr/>
          <a:lstStyle/>
          <a:p>
            <a:fld id="{CF6A99B0-FB32-4AEC-98FD-0ECB435D5BC8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A09653E-CCF6-49DD-B382-7E7A2A11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2" b="92308" l="4930" r="93944">
                        <a14:foregroundMark x1="8451" y1="35897" x2="8451" y2="35897"/>
                        <a14:foregroundMark x1="4930" y1="57265" x2="4930" y2="57265"/>
                        <a14:foregroundMark x1="28028" y1="92308" x2="28028" y2="92308"/>
                        <a14:foregroundMark x1="45070" y1="92308" x2="45070" y2="92308"/>
                        <a14:foregroundMark x1="58028" y1="91880" x2="58028" y2="91880"/>
                        <a14:foregroundMark x1="71549" y1="92308" x2="71549" y2="92308"/>
                        <a14:foregroundMark x1="86056" y1="85897" x2="86056" y2="85897"/>
                        <a14:foregroundMark x1="93803" y1="42308" x2="93803" y2="42308"/>
                        <a14:foregroundMark x1="93944" y1="85043" x2="93944" y2="85043"/>
                      </a14:backgroundRemoval>
                    </a14:imgEffect>
                    <a14:imgEffect>
                      <a14:brightnessContrast bright="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2676" y="6564697"/>
            <a:ext cx="571866" cy="18847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9D3A079-0F7F-63F9-2DBB-635FAD73602E}"/>
              </a:ext>
            </a:extLst>
          </p:cNvPr>
          <p:cNvGrpSpPr/>
          <p:nvPr/>
        </p:nvGrpSpPr>
        <p:grpSpPr>
          <a:xfrm>
            <a:off x="532568" y="631151"/>
            <a:ext cx="11126863" cy="6157234"/>
            <a:chOff x="199472" y="631151"/>
            <a:chExt cx="10231785" cy="58581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6C74A7-3F5D-4366-AA41-B712C0CFEC91}"/>
                </a:ext>
              </a:extLst>
            </p:cNvPr>
            <p:cNvSpPr txBox="1"/>
            <p:nvPr/>
          </p:nvSpPr>
          <p:spPr>
            <a:xfrm>
              <a:off x="199472" y="631151"/>
              <a:ext cx="4691002" cy="655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>
                  <a:solidFill>
                    <a:schemeClr val="accent5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PAA</a:t>
              </a:r>
              <a:r>
                <a:rPr lang="ko-KR" altLang="en-US" sz="28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28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Cycle result</a:t>
              </a:r>
              <a:endParaRPr lang="en-US" altLang="ko-KR" sz="28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FB57A5F-A6F1-FB6F-48FD-8A24B38A0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384" y="1813695"/>
              <a:ext cx="4648556" cy="34658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17CB66C-0032-9481-7627-BB5BFF95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9595" y="1813697"/>
              <a:ext cx="4501662" cy="34658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BC3D7F3-6A0D-56D8-D08A-E78B70651BA1}"/>
                </a:ext>
              </a:extLst>
            </p:cNvPr>
            <p:cNvGrpSpPr/>
            <p:nvPr/>
          </p:nvGrpSpPr>
          <p:grpSpPr>
            <a:xfrm>
              <a:off x="1553811" y="5494474"/>
              <a:ext cx="2318707" cy="352662"/>
              <a:chOff x="7646632" y="2803731"/>
              <a:chExt cx="2075841" cy="41004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D4B103E-32CB-5F0C-44E6-8F9CBAC66813}"/>
                  </a:ext>
                </a:extLst>
              </p:cNvPr>
              <p:cNvSpPr/>
              <p:nvPr/>
            </p:nvSpPr>
            <p:spPr>
              <a:xfrm>
                <a:off x="7646632" y="2803731"/>
                <a:ext cx="2075841" cy="393645"/>
              </a:xfrm>
              <a:prstGeom prst="rect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425963-6005-46DD-ED38-4F42C6EE6262}"/>
                  </a:ext>
                </a:extLst>
              </p:cNvPr>
              <p:cNvSpPr txBox="1"/>
              <p:nvPr/>
            </p:nvSpPr>
            <p:spPr>
              <a:xfrm>
                <a:off x="8044328" y="2820133"/>
                <a:ext cx="1455020" cy="393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논문 실험 결과 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8ABC5EA-88C1-3B81-10F3-E553163BD580}"/>
                </a:ext>
              </a:extLst>
            </p:cNvPr>
            <p:cNvGrpSpPr/>
            <p:nvPr/>
          </p:nvGrpSpPr>
          <p:grpSpPr>
            <a:xfrm>
              <a:off x="7021072" y="5477068"/>
              <a:ext cx="2318707" cy="338555"/>
              <a:chOff x="7646632" y="2803731"/>
              <a:chExt cx="2075841" cy="393645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03869FD4-85A0-9D08-CFED-8C4CE757DA7D}"/>
                  </a:ext>
                </a:extLst>
              </p:cNvPr>
              <p:cNvSpPr/>
              <p:nvPr/>
            </p:nvSpPr>
            <p:spPr>
              <a:xfrm>
                <a:off x="7646632" y="2803731"/>
                <a:ext cx="2075841" cy="393645"/>
              </a:xfrm>
              <a:prstGeom prst="rect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00608D-C2ED-275E-D8A0-A55012330B7B}"/>
                  </a:ext>
                </a:extLst>
              </p:cNvPr>
              <p:cNvSpPr txBox="1"/>
              <p:nvPr/>
            </p:nvSpPr>
            <p:spPr>
              <a:xfrm>
                <a:off x="8096294" y="2820132"/>
                <a:ext cx="1455020" cy="360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본 실험 결과 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741EA6-DA3E-B5A7-B316-6C7563E59FFB}"/>
                </a:ext>
              </a:extLst>
            </p:cNvPr>
            <p:cNvSpPr txBox="1"/>
            <p:nvPr/>
          </p:nvSpPr>
          <p:spPr>
            <a:xfrm>
              <a:off x="199472" y="1365443"/>
              <a:ext cx="3255624" cy="351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 rate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결과 비교 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9E515F-7439-4A87-A282-1C579E67056E}"/>
                </a:ext>
              </a:extLst>
            </p:cNvPr>
            <p:cNvSpPr txBox="1"/>
            <p:nvPr/>
          </p:nvSpPr>
          <p:spPr>
            <a:xfrm>
              <a:off x="2713165" y="6006091"/>
              <a:ext cx="5259679" cy="351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“</a:t>
              </a:r>
              <a:r>
                <a:rPr lang="ko-KR" altLang="en-US" b="1" dirty="0" err="1">
                  <a:solidFill>
                    <a:srgbClr val="C00000"/>
                  </a:solidFill>
                </a:rPr>
                <a:t>싸이클에</a:t>
              </a:r>
              <a:r>
                <a:rPr lang="ko-KR" altLang="en-US" b="1" dirty="0">
                  <a:solidFill>
                    <a:srgbClr val="C00000"/>
                  </a:solidFill>
                </a:rPr>
                <a:t> 따른 수명 또한 전기적 특성이 매우 나쁨</a:t>
              </a:r>
              <a:r>
                <a:rPr lang="en-US" altLang="ko-KR" b="1" dirty="0">
                  <a:solidFill>
                    <a:srgbClr val="C00000"/>
                  </a:solidFill>
                </a:rPr>
                <a:t>”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6" name="왼쪽 중괄호 5">
              <a:extLst>
                <a:ext uri="{FF2B5EF4-FFF2-40B4-BE49-F238E27FC236}">
                  <a16:creationId xmlns:a16="http://schemas.microsoft.com/office/drawing/2014/main" id="{205D44F1-DBD5-4258-DB81-E2349BC2B904}"/>
                </a:ext>
              </a:extLst>
            </p:cNvPr>
            <p:cNvSpPr/>
            <p:nvPr/>
          </p:nvSpPr>
          <p:spPr>
            <a:xfrm>
              <a:off x="2106224" y="5948090"/>
              <a:ext cx="377072" cy="541236"/>
            </a:xfrm>
            <a:prstGeom prst="leftBrac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왼쪽 중괄호 6">
              <a:extLst>
                <a:ext uri="{FF2B5EF4-FFF2-40B4-BE49-F238E27FC236}">
                  <a16:creationId xmlns:a16="http://schemas.microsoft.com/office/drawing/2014/main" id="{36A48E60-8B38-88A5-9B9C-E5C66410C4B7}"/>
                </a:ext>
              </a:extLst>
            </p:cNvPr>
            <p:cNvSpPr/>
            <p:nvPr/>
          </p:nvSpPr>
          <p:spPr>
            <a:xfrm rot="10800000">
              <a:off x="7972843" y="5948090"/>
              <a:ext cx="377072" cy="541236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19594C-0818-8562-8581-1670203B1405}"/>
                </a:ext>
              </a:extLst>
            </p:cNvPr>
            <p:cNvSpPr txBox="1"/>
            <p:nvPr/>
          </p:nvSpPr>
          <p:spPr>
            <a:xfrm>
              <a:off x="9034479" y="3452369"/>
              <a:ext cx="810705" cy="338554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추세선</a:t>
              </a:r>
              <a:endParaRPr lang="en-US" sz="1600" dirty="0"/>
            </a:p>
          </p:txBody>
        </p:sp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419FCA0-6FF1-F4F6-826C-0236FA21D7B7}"/>
              </a:ext>
            </a:extLst>
          </p:cNvPr>
          <p:cNvSpPr/>
          <p:nvPr/>
        </p:nvSpPr>
        <p:spPr>
          <a:xfrm>
            <a:off x="9705315" y="6175720"/>
            <a:ext cx="2037806" cy="637225"/>
          </a:xfrm>
          <a:prstGeom prst="rightArrow">
            <a:avLst/>
          </a:prstGeom>
          <a:solidFill>
            <a:srgbClr val="FF0000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셀 문제 인식</a:t>
            </a:r>
          </a:p>
        </p:txBody>
      </p:sp>
    </p:spTree>
    <p:extLst>
      <p:ext uri="{BB962C8B-B14F-4D97-AF65-F5344CB8AC3E}">
        <p14:creationId xmlns:p14="http://schemas.microsoft.com/office/powerpoint/2010/main" val="3157876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2F0CD8-E181-4412-A766-B54214904838}"/>
              </a:ext>
            </a:extLst>
          </p:cNvPr>
          <p:cNvCxnSpPr>
            <a:cxnSpLocks/>
          </p:cNvCxnSpPr>
          <p:nvPr/>
        </p:nvCxnSpPr>
        <p:spPr>
          <a:xfrm>
            <a:off x="714375" y="638175"/>
            <a:ext cx="107632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9DE556-8500-468E-B5D9-DD637AF1427E}"/>
              </a:ext>
            </a:extLst>
          </p:cNvPr>
          <p:cNvSpPr/>
          <p:nvPr/>
        </p:nvSpPr>
        <p:spPr>
          <a:xfrm>
            <a:off x="9472471" y="500414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47E6F4-097A-4A82-A531-EF01F81BE7F5}"/>
              </a:ext>
            </a:extLst>
          </p:cNvPr>
          <p:cNvSpPr/>
          <p:nvPr/>
        </p:nvSpPr>
        <p:spPr>
          <a:xfrm>
            <a:off x="9987374" y="500413"/>
            <a:ext cx="443883" cy="45719"/>
          </a:xfrm>
          <a:prstGeom prst="rect">
            <a:avLst/>
          </a:prstGeom>
          <a:solidFill>
            <a:srgbClr val="3B3838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F8A4CF-9A32-4103-97AF-84141AC94525}"/>
              </a:ext>
            </a:extLst>
          </p:cNvPr>
          <p:cNvSpPr/>
          <p:nvPr/>
        </p:nvSpPr>
        <p:spPr>
          <a:xfrm>
            <a:off x="10502277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20783A-0F73-4D0D-A661-276004ED46FB}"/>
              </a:ext>
            </a:extLst>
          </p:cNvPr>
          <p:cNvSpPr/>
          <p:nvPr/>
        </p:nvSpPr>
        <p:spPr>
          <a:xfrm>
            <a:off x="11017180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6C74A7-3F5D-4366-AA41-B712C0CFEC91}"/>
              </a:ext>
            </a:extLst>
          </p:cNvPr>
          <p:cNvSpPr txBox="1"/>
          <p:nvPr/>
        </p:nvSpPr>
        <p:spPr>
          <a:xfrm>
            <a:off x="714374" y="975624"/>
            <a:ext cx="6505575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CMC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SEI formation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CDB1CF-70E4-498A-9EC8-AAF8CC077FC6}"/>
              </a:ext>
            </a:extLst>
          </p:cNvPr>
          <p:cNvSpPr txBox="1"/>
          <p:nvPr/>
        </p:nvSpPr>
        <p:spPr>
          <a:xfrm>
            <a:off x="714375" y="1684919"/>
            <a:ext cx="666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#Formation #Charge #Discharge #SEI layer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094968-AA01-4D1B-837B-097794F8885F}"/>
              </a:ext>
            </a:extLst>
          </p:cNvPr>
          <p:cNvSpPr txBox="1"/>
          <p:nvPr/>
        </p:nvSpPr>
        <p:spPr>
          <a:xfrm>
            <a:off x="6616497" y="4489519"/>
            <a:ext cx="462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b="1" i="0" u="sng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sym typeface="Wingdings" panose="05000000000000000000" pitchFamily="2" charset="2"/>
              </a:rPr>
              <a:t>”</a:t>
            </a:r>
            <a:r>
              <a:rPr lang="ko-KR" altLang="ko-KR" b="1" i="0" u="sng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</a:rPr>
              <a:t>셀이상으로 실험결과 분석 불가</a:t>
            </a:r>
            <a:r>
              <a:rPr lang="en-US" altLang="ko-KR" b="1" i="0" u="sng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</a:rPr>
              <a:t>“</a:t>
            </a:r>
            <a:endParaRPr lang="ko-KR" altLang="ko-KR" sz="1600" b="1" i="0" u="sng" dirty="0"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A5E666-BAC2-4290-8020-DFB9BE044711}"/>
              </a:ext>
            </a:extLst>
          </p:cNvPr>
          <p:cNvSpPr txBox="1"/>
          <p:nvPr/>
        </p:nvSpPr>
        <p:spPr>
          <a:xfrm>
            <a:off x="625598" y="323374"/>
            <a:ext cx="1726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결과 분석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277E69-DE49-4DB1-AB4D-B46299855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A09653E-CCF6-49DD-B382-7E7A2A11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2" b="92308" l="4930" r="93944">
                        <a14:foregroundMark x1="8451" y1="35897" x2="8451" y2="35897"/>
                        <a14:foregroundMark x1="4930" y1="57265" x2="4930" y2="57265"/>
                        <a14:foregroundMark x1="28028" y1="92308" x2="28028" y2="92308"/>
                        <a14:foregroundMark x1="45070" y1="92308" x2="45070" y2="92308"/>
                        <a14:foregroundMark x1="58028" y1="91880" x2="58028" y2="91880"/>
                        <a14:foregroundMark x1="71549" y1="92308" x2="71549" y2="92308"/>
                        <a14:foregroundMark x1="86056" y1="85897" x2="86056" y2="85897"/>
                        <a14:foregroundMark x1="93803" y1="42308" x2="93803" y2="42308"/>
                        <a14:foregroundMark x1="93944" y1="85043" x2="93944" y2="85043"/>
                      </a14:backgroundRemoval>
                    </a14:imgEffect>
                    <a14:imgEffect>
                      <a14:brightnessContrast bright="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2676" y="6564697"/>
            <a:ext cx="571866" cy="18847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6524525-5871-5EDF-C41B-A5838B8EC806}"/>
              </a:ext>
            </a:extLst>
          </p:cNvPr>
          <p:cNvGrpSpPr/>
          <p:nvPr/>
        </p:nvGrpSpPr>
        <p:grpSpPr>
          <a:xfrm>
            <a:off x="6838439" y="2247707"/>
            <a:ext cx="3832876" cy="352153"/>
            <a:chOff x="7646632" y="2803731"/>
            <a:chExt cx="2075841" cy="39364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3DBE723-5B2E-D06C-BD56-3C366AED8A13}"/>
                </a:ext>
              </a:extLst>
            </p:cNvPr>
            <p:cNvSpPr/>
            <p:nvPr/>
          </p:nvSpPr>
          <p:spPr>
            <a:xfrm>
              <a:off x="7646632" y="2803731"/>
              <a:ext cx="2075841" cy="393645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E7D8FA-34D4-2A0E-C1CD-A24BDC3026C4}"/>
                </a:ext>
              </a:extLst>
            </p:cNvPr>
            <p:cNvSpPr txBox="1"/>
            <p:nvPr/>
          </p:nvSpPr>
          <p:spPr>
            <a:xfrm>
              <a:off x="8181500" y="2818933"/>
              <a:ext cx="1006105" cy="378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본 실험 결과 분석 </a:t>
              </a:r>
            </a:p>
          </p:txBody>
        </p: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3AA58223-5DE8-B5A7-1304-36A5551B1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74" y="2247707"/>
            <a:ext cx="4897509" cy="387971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D2280172-AA88-F177-80CC-18374DE54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45213"/>
              </p:ext>
            </p:extLst>
          </p:nvPr>
        </p:nvGraphicFramePr>
        <p:xfrm>
          <a:off x="6391950" y="3045176"/>
          <a:ext cx="4725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926">
                  <a:extLst>
                    <a:ext uri="{9D8B030D-6E8A-4147-A177-3AD203B41FA5}">
                      <a16:colId xmlns:a16="http://schemas.microsoft.com/office/drawing/2014/main" val="2112526097"/>
                    </a:ext>
                  </a:extLst>
                </a:gridCol>
                <a:gridCol w="2362926">
                  <a:extLst>
                    <a:ext uri="{9D8B030D-6E8A-4147-A177-3AD203B41FA5}">
                      <a16:colId xmlns:a16="http://schemas.microsoft.com/office/drawing/2014/main" val="3228640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Cycle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Capacity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2873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194 [mAh/g]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44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2631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4784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2F0CD8-E181-4412-A766-B54214904838}"/>
              </a:ext>
            </a:extLst>
          </p:cNvPr>
          <p:cNvCxnSpPr>
            <a:cxnSpLocks/>
          </p:cNvCxnSpPr>
          <p:nvPr/>
        </p:nvCxnSpPr>
        <p:spPr>
          <a:xfrm>
            <a:off x="714375" y="638175"/>
            <a:ext cx="107632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9DE556-8500-468E-B5D9-DD637AF1427E}"/>
              </a:ext>
            </a:extLst>
          </p:cNvPr>
          <p:cNvSpPr/>
          <p:nvPr/>
        </p:nvSpPr>
        <p:spPr>
          <a:xfrm>
            <a:off x="9472471" y="500414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47E6F4-097A-4A82-A531-EF01F81BE7F5}"/>
              </a:ext>
            </a:extLst>
          </p:cNvPr>
          <p:cNvSpPr/>
          <p:nvPr/>
        </p:nvSpPr>
        <p:spPr>
          <a:xfrm>
            <a:off x="9987374" y="500413"/>
            <a:ext cx="443883" cy="45719"/>
          </a:xfrm>
          <a:prstGeom prst="rect">
            <a:avLst/>
          </a:prstGeom>
          <a:solidFill>
            <a:srgbClr val="3B3838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F8A4CF-9A32-4103-97AF-84141AC94525}"/>
              </a:ext>
            </a:extLst>
          </p:cNvPr>
          <p:cNvSpPr/>
          <p:nvPr/>
        </p:nvSpPr>
        <p:spPr>
          <a:xfrm>
            <a:off x="10502277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20783A-0F73-4D0D-A661-276004ED46FB}"/>
              </a:ext>
            </a:extLst>
          </p:cNvPr>
          <p:cNvSpPr/>
          <p:nvPr/>
        </p:nvSpPr>
        <p:spPr>
          <a:xfrm>
            <a:off x="11017180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A5E666-BAC2-4290-8020-DFB9BE044711}"/>
              </a:ext>
            </a:extLst>
          </p:cNvPr>
          <p:cNvSpPr txBox="1"/>
          <p:nvPr/>
        </p:nvSpPr>
        <p:spPr>
          <a:xfrm>
            <a:off x="625598" y="323374"/>
            <a:ext cx="1726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결과 분석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277E69-DE49-4DB1-AB4D-B46299855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A09653E-CCF6-49DD-B382-7E7A2A11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2" b="92308" l="4930" r="93944">
                        <a14:foregroundMark x1="8451" y1="35897" x2="8451" y2="35897"/>
                        <a14:foregroundMark x1="4930" y1="57265" x2="4930" y2="57265"/>
                        <a14:foregroundMark x1="28028" y1="92308" x2="28028" y2="92308"/>
                        <a14:foregroundMark x1="45070" y1="92308" x2="45070" y2="92308"/>
                        <a14:foregroundMark x1="58028" y1="91880" x2="58028" y2="91880"/>
                        <a14:foregroundMark x1="71549" y1="92308" x2="71549" y2="92308"/>
                        <a14:foregroundMark x1="86056" y1="85897" x2="86056" y2="85897"/>
                        <a14:foregroundMark x1="93803" y1="42308" x2="93803" y2="42308"/>
                        <a14:foregroundMark x1="93944" y1="85043" x2="93944" y2="85043"/>
                      </a14:backgroundRemoval>
                    </a14:imgEffect>
                    <a14:imgEffect>
                      <a14:brightnessContrast bright="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2676" y="6564697"/>
            <a:ext cx="571866" cy="188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8F00C2-6907-D66A-A6BD-24D0DB7FC314}"/>
              </a:ext>
            </a:extLst>
          </p:cNvPr>
          <p:cNvSpPr txBox="1"/>
          <p:nvPr/>
        </p:nvSpPr>
        <p:spPr>
          <a:xfrm>
            <a:off x="714374" y="975624"/>
            <a:ext cx="561101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CMC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C-rate result &amp; Cycle result 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94B866C-4F5F-4C92-55C5-433794BD7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80" y="2500077"/>
            <a:ext cx="6363912" cy="300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5FB4744-A1E0-1DE0-86AA-22C3FA5F3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1113" y="1921288"/>
            <a:ext cx="4537135" cy="358413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8A4446D-F24D-1D20-9935-00CBB41B02F5}"/>
              </a:ext>
            </a:extLst>
          </p:cNvPr>
          <p:cNvGrpSpPr/>
          <p:nvPr/>
        </p:nvGrpSpPr>
        <p:grpSpPr>
          <a:xfrm>
            <a:off x="3581401" y="5882376"/>
            <a:ext cx="5929459" cy="593838"/>
            <a:chOff x="3195687" y="5882376"/>
            <a:chExt cx="5929459" cy="59383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E678783-3928-8A7A-F3EE-4D3785D8CF90}"/>
                </a:ext>
              </a:extLst>
            </p:cNvPr>
            <p:cNvSpPr/>
            <p:nvPr/>
          </p:nvSpPr>
          <p:spPr>
            <a:xfrm>
              <a:off x="3195687" y="5882376"/>
              <a:ext cx="5929459" cy="59383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471AD8-0919-60E8-503C-03C15068826F}"/>
                </a:ext>
              </a:extLst>
            </p:cNvPr>
            <p:cNvSpPr txBox="1"/>
            <p:nvPr/>
          </p:nvSpPr>
          <p:spPr>
            <a:xfrm>
              <a:off x="3619636" y="5984007"/>
              <a:ext cx="5182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“0”</a:t>
              </a:r>
              <a:r>
                <a:rPr lang="ko-KR" altLang="en-US" dirty="0"/>
                <a:t>에 가까운 용량범위에 있다</a:t>
              </a:r>
              <a:r>
                <a:rPr lang="en-US" altLang="ko-KR" dirty="0"/>
                <a:t>. </a:t>
              </a:r>
              <a:r>
                <a:rPr lang="en-US" altLang="ko-KR" dirty="0">
                  <a:sym typeface="Wingdings" panose="05000000000000000000" pitchFamily="2" charset="2"/>
                </a:rPr>
                <a:t> </a:t>
              </a:r>
              <a:r>
                <a:rPr lang="ko-KR" altLang="en-US" dirty="0">
                  <a:sym typeface="Wingdings" panose="05000000000000000000" pitchFamily="2" charset="2"/>
                </a:rPr>
                <a:t>무의미한 결과 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052048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2F0CD8-E181-4412-A766-B54214904838}"/>
              </a:ext>
            </a:extLst>
          </p:cNvPr>
          <p:cNvCxnSpPr>
            <a:cxnSpLocks/>
          </p:cNvCxnSpPr>
          <p:nvPr/>
        </p:nvCxnSpPr>
        <p:spPr>
          <a:xfrm>
            <a:off x="714375" y="638175"/>
            <a:ext cx="107632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5A5E666-BAC2-4290-8020-DFB9BE044711}"/>
              </a:ext>
            </a:extLst>
          </p:cNvPr>
          <p:cNvSpPr txBox="1"/>
          <p:nvPr/>
        </p:nvSpPr>
        <p:spPr>
          <a:xfrm>
            <a:off x="625598" y="311799"/>
            <a:ext cx="1726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목표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18D675F-A39C-4465-A4CD-DB9CF92B7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2" b="92308" l="4930" r="93944">
                        <a14:foregroundMark x1="8451" y1="35897" x2="8451" y2="35897"/>
                        <a14:foregroundMark x1="4930" y1="57265" x2="4930" y2="57265"/>
                        <a14:foregroundMark x1="28028" y1="92308" x2="28028" y2="92308"/>
                        <a14:foregroundMark x1="45070" y1="92308" x2="45070" y2="92308"/>
                        <a14:foregroundMark x1="58028" y1="91880" x2="58028" y2="91880"/>
                        <a14:foregroundMark x1="71549" y1="92308" x2="71549" y2="92308"/>
                        <a14:foregroundMark x1="86056" y1="85897" x2="86056" y2="85897"/>
                        <a14:foregroundMark x1="93803" y1="42308" x2="93803" y2="42308"/>
                        <a14:foregroundMark x1="93944" y1="85043" x2="93944" y2="85043"/>
                      </a14:backgroundRemoval>
                    </a14:imgEffect>
                    <a14:imgEffect>
                      <a14:brightnessContrast bright="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2676" y="6564697"/>
            <a:ext cx="571866" cy="1884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56C74A7-3F5D-4366-AA41-B712C0CFEC91}"/>
              </a:ext>
            </a:extLst>
          </p:cNvPr>
          <p:cNvSpPr txBox="1"/>
          <p:nvPr/>
        </p:nvSpPr>
        <p:spPr>
          <a:xfrm>
            <a:off x="383488" y="905579"/>
            <a:ext cx="352915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확인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FB8D01-7E02-58B2-01D5-61608EE1BCA3}"/>
              </a:ext>
            </a:extLst>
          </p:cNvPr>
          <p:cNvSpPr/>
          <p:nvPr/>
        </p:nvSpPr>
        <p:spPr>
          <a:xfrm>
            <a:off x="383487" y="2614286"/>
            <a:ext cx="4806821" cy="1629428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PAA</a:t>
            </a:r>
            <a:r>
              <a:rPr lang="ko-KR" altLang="en-US" b="1" dirty="0">
                <a:solidFill>
                  <a:schemeClr val="tx1"/>
                </a:solidFill>
              </a:rPr>
              <a:t>가 </a:t>
            </a:r>
            <a:r>
              <a:rPr lang="en-US" altLang="ko-KR" b="1" dirty="0">
                <a:solidFill>
                  <a:schemeClr val="tx1"/>
                </a:solidFill>
              </a:rPr>
              <a:t>CMC</a:t>
            </a:r>
            <a:r>
              <a:rPr lang="ko-KR" altLang="en-US" b="1" dirty="0">
                <a:solidFill>
                  <a:schemeClr val="tx1"/>
                </a:solidFill>
              </a:rPr>
              <a:t>보다 </a:t>
            </a:r>
            <a:r>
              <a:rPr lang="en-US" altLang="ko-KR" b="1" dirty="0">
                <a:solidFill>
                  <a:schemeClr val="tx1"/>
                </a:solidFill>
              </a:rPr>
              <a:t>Si/Graphite </a:t>
            </a:r>
            <a:r>
              <a:rPr lang="ko-KR" altLang="en-US" b="1" dirty="0">
                <a:solidFill>
                  <a:schemeClr val="tx1"/>
                </a:solidFill>
              </a:rPr>
              <a:t>음극에서 높은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Capacity</a:t>
            </a:r>
            <a:r>
              <a:rPr lang="ko-KR" altLang="en-US" b="1" dirty="0">
                <a:solidFill>
                  <a:schemeClr val="tx1"/>
                </a:solidFill>
              </a:rPr>
              <a:t>와 </a:t>
            </a:r>
            <a:r>
              <a:rPr lang="en-US" altLang="ko-KR" b="1" dirty="0">
                <a:solidFill>
                  <a:schemeClr val="tx1"/>
                </a:solidFill>
              </a:rPr>
              <a:t>Duration</a:t>
            </a:r>
            <a:r>
              <a:rPr lang="ko-KR" altLang="en-US" b="1" dirty="0">
                <a:solidFill>
                  <a:schemeClr val="tx1"/>
                </a:solidFill>
              </a:rPr>
              <a:t>을 가짐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B9EDBD-F75D-817C-9B98-295141DE58D9}"/>
              </a:ext>
            </a:extLst>
          </p:cNvPr>
          <p:cNvSpPr/>
          <p:nvPr/>
        </p:nvSpPr>
        <p:spPr>
          <a:xfrm>
            <a:off x="6530573" y="2614286"/>
            <a:ext cx="5208036" cy="1629428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비교대상인 </a:t>
            </a:r>
            <a:r>
              <a:rPr lang="en-US" altLang="ko-KR" b="1" dirty="0">
                <a:solidFill>
                  <a:schemeClr val="tx1"/>
                </a:solidFill>
              </a:rPr>
              <a:t>CMC/SBR</a:t>
            </a:r>
            <a:r>
              <a:rPr lang="ko-KR" altLang="en-US" b="1" dirty="0">
                <a:solidFill>
                  <a:schemeClr val="tx1"/>
                </a:solidFill>
              </a:rPr>
              <a:t>의 </a:t>
            </a:r>
            <a:r>
              <a:rPr lang="ko-KR" altLang="en-US" b="1" dirty="0" err="1">
                <a:solidFill>
                  <a:schemeClr val="tx1"/>
                </a:solidFill>
              </a:rPr>
              <a:t>코인셀이</a:t>
            </a:r>
            <a:r>
              <a:rPr lang="ko-KR" altLang="en-US" b="1" dirty="0">
                <a:solidFill>
                  <a:schemeClr val="tx1"/>
                </a:solidFill>
              </a:rPr>
              <a:t> 기능하지 못함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4D59D1D-33B8-A619-81F8-3F6F57648BFD}"/>
              </a:ext>
            </a:extLst>
          </p:cNvPr>
          <p:cNvSpPr/>
          <p:nvPr/>
        </p:nvSpPr>
        <p:spPr>
          <a:xfrm>
            <a:off x="5398886" y="3202578"/>
            <a:ext cx="923109" cy="452843"/>
          </a:xfrm>
          <a:prstGeom prst="rightArrow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8F1F2662-158C-B0B9-8C1A-30598C1CBA5D}"/>
              </a:ext>
            </a:extLst>
          </p:cNvPr>
          <p:cNvSpPr/>
          <p:nvPr/>
        </p:nvSpPr>
        <p:spPr>
          <a:xfrm>
            <a:off x="2352582" y="1933303"/>
            <a:ext cx="1365978" cy="444137"/>
          </a:xfrm>
          <a:prstGeom prst="wedgeRectCallou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가설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CB7F4B7D-83C8-01AD-8970-316C5AC95600}"/>
              </a:ext>
            </a:extLst>
          </p:cNvPr>
          <p:cNvSpPr/>
          <p:nvPr/>
        </p:nvSpPr>
        <p:spPr>
          <a:xfrm>
            <a:off x="8901427" y="1933302"/>
            <a:ext cx="1365978" cy="444137"/>
          </a:xfrm>
          <a:prstGeom prst="wedgeRectCallou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3446688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B1C5546-C53C-C3B4-473C-84CD3875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7200" b="1" dirty="0"/>
              <a:t>4. </a:t>
            </a:r>
            <a:r>
              <a:rPr lang="ko-KR" altLang="en-US" sz="7200" b="1" dirty="0"/>
              <a:t>실험 실패 원인 고찰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92905C-D843-1117-4212-FE2188CE3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PAA &amp; </a:t>
            </a:r>
            <a:r>
              <a:rPr lang="en-US" altLang="ko-KR" dirty="0"/>
              <a:t>CMC/SBR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8FC79B-B327-29FF-EAB8-E5A13D1A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18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2F0CD8-E181-4412-A766-B54214904838}"/>
              </a:ext>
            </a:extLst>
          </p:cNvPr>
          <p:cNvCxnSpPr>
            <a:cxnSpLocks/>
          </p:cNvCxnSpPr>
          <p:nvPr/>
        </p:nvCxnSpPr>
        <p:spPr>
          <a:xfrm>
            <a:off x="714375" y="638175"/>
            <a:ext cx="107632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AFEB6C6-063B-4E0C-B2D4-E4AA568BFFC1}"/>
              </a:ext>
            </a:extLst>
          </p:cNvPr>
          <p:cNvSpPr txBox="1"/>
          <p:nvPr/>
        </p:nvSpPr>
        <p:spPr>
          <a:xfrm>
            <a:off x="322489" y="730612"/>
            <a:ext cx="1176569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A13B9D-09C7-4F1C-99DC-3A89EABD7583}"/>
              </a:ext>
            </a:extLst>
          </p:cNvPr>
          <p:cNvGrpSpPr/>
          <p:nvPr/>
        </p:nvGrpSpPr>
        <p:grpSpPr>
          <a:xfrm>
            <a:off x="4399949" y="2585941"/>
            <a:ext cx="2616200" cy="1699531"/>
            <a:chOff x="4921779" y="2567889"/>
            <a:chExt cx="2616200" cy="169953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25CB3E-62A1-4328-935B-EA368EE0FFF4}"/>
                </a:ext>
              </a:extLst>
            </p:cNvPr>
            <p:cNvSpPr txBox="1"/>
            <p:nvPr/>
          </p:nvSpPr>
          <p:spPr>
            <a:xfrm>
              <a:off x="6012384" y="2567889"/>
              <a:ext cx="419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DC736B06-B882-4476-9DE1-36A9A3D87337}"/>
                </a:ext>
              </a:extLst>
            </p:cNvPr>
            <p:cNvCxnSpPr>
              <a:cxnSpLocks/>
            </p:cNvCxnSpPr>
            <p:nvPr/>
          </p:nvCxnSpPr>
          <p:spPr>
            <a:xfrm>
              <a:off x="5888559" y="2967999"/>
              <a:ext cx="60960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FD984D8-E825-4FA8-B1F9-09DC98FE3168}"/>
                </a:ext>
              </a:extLst>
            </p:cNvPr>
            <p:cNvSpPr txBox="1"/>
            <p:nvPr/>
          </p:nvSpPr>
          <p:spPr>
            <a:xfrm>
              <a:off x="4921779" y="3744200"/>
              <a:ext cx="2616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실험 결과 분석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C34550-31D3-30F0-90B3-B4DF46A149F1}"/>
              </a:ext>
            </a:extLst>
          </p:cNvPr>
          <p:cNvGrpSpPr/>
          <p:nvPr/>
        </p:nvGrpSpPr>
        <p:grpSpPr>
          <a:xfrm>
            <a:off x="2216564" y="2585941"/>
            <a:ext cx="1720432" cy="1699531"/>
            <a:chOff x="2867772" y="2567889"/>
            <a:chExt cx="1720432" cy="16995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4CE466C-676E-46A9-9E03-F36552429043}"/>
                </a:ext>
              </a:extLst>
            </p:cNvPr>
            <p:cNvSpPr txBox="1"/>
            <p:nvPr/>
          </p:nvSpPr>
          <p:spPr>
            <a:xfrm>
              <a:off x="3518438" y="2567889"/>
              <a:ext cx="419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88899D9-328B-44BE-A058-74D03149B2F7}"/>
                </a:ext>
              </a:extLst>
            </p:cNvPr>
            <p:cNvCxnSpPr>
              <a:cxnSpLocks/>
            </p:cNvCxnSpPr>
            <p:nvPr/>
          </p:nvCxnSpPr>
          <p:spPr>
            <a:xfrm>
              <a:off x="3394613" y="2967999"/>
              <a:ext cx="60960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BB6D67-ECAD-4013-9A98-20EC80FE9AAC}"/>
                </a:ext>
              </a:extLst>
            </p:cNvPr>
            <p:cNvSpPr txBox="1"/>
            <p:nvPr/>
          </p:nvSpPr>
          <p:spPr>
            <a:xfrm>
              <a:off x="2867772" y="3744200"/>
              <a:ext cx="1720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실험 과정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278FDDE-45FB-2F9A-6578-4F1F997F3B48}"/>
              </a:ext>
            </a:extLst>
          </p:cNvPr>
          <p:cNvGrpSpPr/>
          <p:nvPr/>
        </p:nvGrpSpPr>
        <p:grpSpPr>
          <a:xfrm>
            <a:off x="7235354" y="2585941"/>
            <a:ext cx="2295525" cy="2112367"/>
            <a:chOff x="7461250" y="2585941"/>
            <a:chExt cx="2295525" cy="211236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E773444-95D5-4135-B6AD-60F684FC4CA0}"/>
                </a:ext>
              </a:extLst>
            </p:cNvPr>
            <p:cNvSpPr txBox="1"/>
            <p:nvPr/>
          </p:nvSpPr>
          <p:spPr>
            <a:xfrm>
              <a:off x="8401050" y="2585941"/>
              <a:ext cx="419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E1611FB-C40E-4DBD-B022-5F804F8D7527}"/>
                </a:ext>
              </a:extLst>
            </p:cNvPr>
            <p:cNvCxnSpPr>
              <a:cxnSpLocks/>
            </p:cNvCxnSpPr>
            <p:nvPr/>
          </p:nvCxnSpPr>
          <p:spPr>
            <a:xfrm>
              <a:off x="8277225" y="2986051"/>
              <a:ext cx="60960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35F787A-0BAA-47D7-806C-9451991498BA}"/>
                </a:ext>
              </a:extLst>
            </p:cNvPr>
            <p:cNvSpPr txBox="1"/>
            <p:nvPr/>
          </p:nvSpPr>
          <p:spPr>
            <a:xfrm>
              <a:off x="7461250" y="3744201"/>
              <a:ext cx="229552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실험 실패 </a:t>
              </a:r>
              <a:endPara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원인</a:t>
              </a:r>
              <a:r>
                <a:rPr lang="ko-KR" altLang="en-US" sz="2800" dirty="0">
                  <a:latin typeface="나눔스퀘어 Bold" panose="020B0600000101010101" pitchFamily="50" charset="-127"/>
                  <a:ea typeface="나눔스퀘어"/>
                </a:rPr>
                <a:t> </a:t>
              </a:r>
              <a:r>
                <a:rPr lang="ko-KR" altLang="en-US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고찰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66309FC-7CDE-40DE-DFDA-409630492F6D}"/>
              </a:ext>
            </a:extLst>
          </p:cNvPr>
          <p:cNvGrpSpPr/>
          <p:nvPr/>
        </p:nvGrpSpPr>
        <p:grpSpPr>
          <a:xfrm>
            <a:off x="44131" y="2585941"/>
            <a:ext cx="2000250" cy="1681479"/>
            <a:chOff x="381103" y="2585941"/>
            <a:chExt cx="2000250" cy="168147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25D599D-8FBB-446C-AB72-AF10D96CAAB8}"/>
                </a:ext>
              </a:extLst>
            </p:cNvPr>
            <p:cNvSpPr txBox="1"/>
            <p:nvPr/>
          </p:nvSpPr>
          <p:spPr>
            <a:xfrm>
              <a:off x="1171678" y="2585941"/>
              <a:ext cx="419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C0D3466-5CB1-478B-B360-8696E693718A}"/>
                </a:ext>
              </a:extLst>
            </p:cNvPr>
            <p:cNvSpPr txBox="1"/>
            <p:nvPr/>
          </p:nvSpPr>
          <p:spPr>
            <a:xfrm>
              <a:off x="381103" y="3744200"/>
              <a:ext cx="20002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실험 목표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253AA80-054E-4EED-93E9-5B4DDF8D2914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38" y="2967999"/>
              <a:ext cx="60960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09F958-7FDE-44C1-91FA-668857AE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8D10F18-2ECD-4C69-9187-FBA38C58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2" b="92308" l="4930" r="93944">
                        <a14:foregroundMark x1="8451" y1="35897" x2="8451" y2="35897"/>
                        <a14:foregroundMark x1="4930" y1="57265" x2="4930" y2="57265"/>
                        <a14:foregroundMark x1="28028" y1="92308" x2="28028" y2="92308"/>
                        <a14:foregroundMark x1="45070" y1="92308" x2="45070" y2="92308"/>
                        <a14:foregroundMark x1="58028" y1="91880" x2="58028" y2="91880"/>
                        <a14:foregroundMark x1="71549" y1="92308" x2="71549" y2="92308"/>
                        <a14:foregroundMark x1="86056" y1="85897" x2="86056" y2="85897"/>
                        <a14:foregroundMark x1="93803" y1="42308" x2="93803" y2="42308"/>
                        <a14:foregroundMark x1="93944" y1="85043" x2="93944" y2="85043"/>
                      </a14:backgroundRemoval>
                    </a14:imgEffect>
                    <a14:imgEffect>
                      <a14:brightnessContrast bright="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2676" y="6564697"/>
            <a:ext cx="571866" cy="18847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7202C7-074E-CF01-C84F-1BC8A30A124A}"/>
              </a:ext>
            </a:extLst>
          </p:cNvPr>
          <p:cNvGrpSpPr/>
          <p:nvPr/>
        </p:nvGrpSpPr>
        <p:grpSpPr>
          <a:xfrm>
            <a:off x="9975436" y="2638930"/>
            <a:ext cx="2000250" cy="1681480"/>
            <a:chOff x="9580041" y="2567889"/>
            <a:chExt cx="2000250" cy="16814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1487FC-46D0-AAB6-F02F-9A4BE8809049}"/>
                </a:ext>
              </a:extLst>
            </p:cNvPr>
            <p:cNvSpPr txBox="1"/>
            <p:nvPr/>
          </p:nvSpPr>
          <p:spPr>
            <a:xfrm>
              <a:off x="10370616" y="2567889"/>
              <a:ext cx="419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9C527A0-8558-63F4-DB4E-726776D4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46791" y="2967999"/>
              <a:ext cx="60960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C23982-B5C0-74FB-E5CE-42301351C36C}"/>
                </a:ext>
              </a:extLst>
            </p:cNvPr>
            <p:cNvSpPr txBox="1"/>
            <p:nvPr/>
          </p:nvSpPr>
          <p:spPr>
            <a:xfrm>
              <a:off x="9580041" y="3726149"/>
              <a:ext cx="20002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의의와 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413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2F0CD8-E181-4412-A766-B54214904838}"/>
              </a:ext>
            </a:extLst>
          </p:cNvPr>
          <p:cNvCxnSpPr>
            <a:cxnSpLocks/>
          </p:cNvCxnSpPr>
          <p:nvPr/>
        </p:nvCxnSpPr>
        <p:spPr>
          <a:xfrm>
            <a:off x="714375" y="638175"/>
            <a:ext cx="107632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9DE556-8500-468E-B5D9-DD637AF1427E}"/>
              </a:ext>
            </a:extLst>
          </p:cNvPr>
          <p:cNvSpPr/>
          <p:nvPr/>
        </p:nvSpPr>
        <p:spPr>
          <a:xfrm>
            <a:off x="9472471" y="500414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47E6F4-097A-4A82-A531-EF01F81BE7F5}"/>
              </a:ext>
            </a:extLst>
          </p:cNvPr>
          <p:cNvSpPr/>
          <p:nvPr/>
        </p:nvSpPr>
        <p:spPr>
          <a:xfrm>
            <a:off x="9987374" y="500413"/>
            <a:ext cx="443883" cy="45719"/>
          </a:xfrm>
          <a:prstGeom prst="rect">
            <a:avLst/>
          </a:prstGeom>
          <a:noFill/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F8A4CF-9A32-4103-97AF-84141AC94525}"/>
              </a:ext>
            </a:extLst>
          </p:cNvPr>
          <p:cNvSpPr/>
          <p:nvPr/>
        </p:nvSpPr>
        <p:spPr>
          <a:xfrm>
            <a:off x="10502277" y="500413"/>
            <a:ext cx="443883" cy="45719"/>
          </a:xfrm>
          <a:prstGeom prst="rect">
            <a:avLst/>
          </a:prstGeom>
          <a:solidFill>
            <a:srgbClr val="3B3838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20783A-0F73-4D0D-A661-276004ED46FB}"/>
              </a:ext>
            </a:extLst>
          </p:cNvPr>
          <p:cNvSpPr/>
          <p:nvPr/>
        </p:nvSpPr>
        <p:spPr>
          <a:xfrm>
            <a:off x="11017180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6C74A7-3F5D-4366-AA41-B712C0CFEC91}"/>
              </a:ext>
            </a:extLst>
          </p:cNvPr>
          <p:cNvSpPr txBox="1"/>
          <p:nvPr/>
        </p:nvSpPr>
        <p:spPr>
          <a:xfrm>
            <a:off x="714375" y="866984"/>
            <a:ext cx="901065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CMC/SBR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실패 원인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 –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슬러리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알갱이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A5E666-BAC2-4290-8020-DFB9BE044711}"/>
              </a:ext>
            </a:extLst>
          </p:cNvPr>
          <p:cNvSpPr txBox="1"/>
          <p:nvPr/>
        </p:nvSpPr>
        <p:spPr>
          <a:xfrm>
            <a:off x="625598" y="323374"/>
            <a:ext cx="3832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04.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실패 원인 고찰 및 개선 방안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54C7978-0121-4138-BCF8-140190CB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5DD93D5-B1EE-4AA1-AB35-EEFC79C28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2" b="92308" l="4930" r="93944">
                        <a14:foregroundMark x1="8451" y1="35897" x2="8451" y2="35897"/>
                        <a14:foregroundMark x1="4930" y1="57265" x2="4930" y2="57265"/>
                        <a14:foregroundMark x1="28028" y1="92308" x2="28028" y2="92308"/>
                        <a14:foregroundMark x1="45070" y1="92308" x2="45070" y2="92308"/>
                        <a14:foregroundMark x1="58028" y1="91880" x2="58028" y2="91880"/>
                        <a14:foregroundMark x1="71549" y1="92308" x2="71549" y2="92308"/>
                        <a14:foregroundMark x1="86056" y1="85897" x2="86056" y2="85897"/>
                        <a14:foregroundMark x1="93803" y1="42308" x2="93803" y2="42308"/>
                        <a14:foregroundMark x1="93944" y1="85043" x2="93944" y2="85043"/>
                      </a14:backgroundRemoval>
                    </a14:imgEffect>
                    <a14:imgEffect>
                      <a14:brightnessContrast bright="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2676" y="6564697"/>
            <a:ext cx="571866" cy="188474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B0364550-C58B-972A-0954-5F0D036A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50" y="2720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6FA133F-0CEC-AD31-E815-C07AEC1B61CD}"/>
              </a:ext>
            </a:extLst>
          </p:cNvPr>
          <p:cNvSpPr/>
          <p:nvPr/>
        </p:nvSpPr>
        <p:spPr>
          <a:xfrm>
            <a:off x="5024438" y="4686793"/>
            <a:ext cx="6271606" cy="1877903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알갱이가 생긴 원인 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처음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CMC 10g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첨가 후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믹싱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과정에서 </a:t>
            </a:r>
            <a:r>
              <a:rPr lang="en-US" altLang="ko-KR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Thincky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mixer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사용하지 않음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낮은 숙련도로 인한 불완전한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믹싱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C00000"/>
                </a:solidFill>
              </a:rPr>
              <a:t>그러나 </a:t>
            </a:r>
            <a:r>
              <a:rPr lang="ko-KR" altLang="en-US" sz="1400" b="1" dirty="0" err="1">
                <a:solidFill>
                  <a:srgbClr val="C00000"/>
                </a:solidFill>
              </a:rPr>
              <a:t>슬러리</a:t>
            </a:r>
            <a:r>
              <a:rPr lang="ko-KR" altLang="en-US" sz="1400" b="1" dirty="0">
                <a:solidFill>
                  <a:srgbClr val="C00000"/>
                </a:solidFill>
              </a:rPr>
              <a:t> 알갱이가 충방전이 안되는 원인이 될 수 없다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pic>
        <p:nvPicPr>
          <p:cNvPr id="18439" name="Picture 7">
            <a:extLst>
              <a:ext uri="{FF2B5EF4-FFF2-40B4-BE49-F238E27FC236}">
                <a16:creationId xmlns:a16="http://schemas.microsoft.com/office/drawing/2014/main" id="{ED1C28D6-E77E-EFD5-3D68-78E8EE795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38" y="1901600"/>
            <a:ext cx="2397125" cy="431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2DB3B80-F5C1-952A-A9C9-265667E0D2A4}"/>
              </a:ext>
            </a:extLst>
          </p:cNvPr>
          <p:cNvSpPr txBox="1"/>
          <p:nvPr/>
        </p:nvSpPr>
        <p:spPr>
          <a:xfrm>
            <a:off x="1190625" y="635115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&lt;CMC/SBR + Silicon/Graphite&gt;</a:t>
            </a:r>
            <a:endParaRPr lang="ko-KR" altLang="en-US" sz="1400" dirty="0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4D869F4D-4F6A-3F1E-FB82-FCF09F4347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27983" y="1666886"/>
            <a:ext cx="938534" cy="644402"/>
          </a:xfrm>
          <a:prstGeom prst="bentConnector3">
            <a:avLst>
              <a:gd name="adj1" fmla="val 9952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5A2BB6B-FCA7-51A9-7300-42E29B703D73}"/>
              </a:ext>
            </a:extLst>
          </p:cNvPr>
          <p:cNvSpPr/>
          <p:nvPr/>
        </p:nvSpPr>
        <p:spPr>
          <a:xfrm>
            <a:off x="3866517" y="1599476"/>
            <a:ext cx="938535" cy="3021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particle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37" name="표 10">
            <a:extLst>
              <a:ext uri="{FF2B5EF4-FFF2-40B4-BE49-F238E27FC236}">
                <a16:creationId xmlns:a16="http://schemas.microsoft.com/office/drawing/2014/main" id="{4BF91B6B-4171-8B67-2FBA-BE9E472F2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73913"/>
              </p:ext>
            </p:extLst>
          </p:nvPr>
        </p:nvGraphicFramePr>
        <p:xfrm>
          <a:off x="4645979" y="2080936"/>
          <a:ext cx="7092630" cy="2376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526">
                  <a:extLst>
                    <a:ext uri="{9D8B030D-6E8A-4147-A177-3AD203B41FA5}">
                      <a16:colId xmlns:a16="http://schemas.microsoft.com/office/drawing/2014/main" val="2454304234"/>
                    </a:ext>
                  </a:extLst>
                </a:gridCol>
                <a:gridCol w="1418526">
                  <a:extLst>
                    <a:ext uri="{9D8B030D-6E8A-4147-A177-3AD203B41FA5}">
                      <a16:colId xmlns:a16="http://schemas.microsoft.com/office/drawing/2014/main" val="3907654510"/>
                    </a:ext>
                  </a:extLst>
                </a:gridCol>
                <a:gridCol w="1418526">
                  <a:extLst>
                    <a:ext uri="{9D8B030D-6E8A-4147-A177-3AD203B41FA5}">
                      <a16:colId xmlns:a16="http://schemas.microsoft.com/office/drawing/2014/main" val="37666657"/>
                    </a:ext>
                  </a:extLst>
                </a:gridCol>
                <a:gridCol w="1418526">
                  <a:extLst>
                    <a:ext uri="{9D8B030D-6E8A-4147-A177-3AD203B41FA5}">
                      <a16:colId xmlns:a16="http://schemas.microsoft.com/office/drawing/2014/main" val="1733098544"/>
                    </a:ext>
                  </a:extLst>
                </a:gridCol>
                <a:gridCol w="1418526">
                  <a:extLst>
                    <a:ext uri="{9D8B030D-6E8A-4147-A177-3AD203B41FA5}">
                      <a16:colId xmlns:a16="http://schemas.microsoft.com/office/drawing/2014/main" val="787394828"/>
                    </a:ext>
                  </a:extLst>
                </a:gridCol>
              </a:tblGrid>
              <a:tr h="51381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Total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CMC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SBR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고형분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Mixing method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893737"/>
                  </a:ext>
                </a:extLst>
              </a:tr>
              <a:tr h="502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r>
                        <a:rPr lang="en-US" altLang="ko-KR" sz="1400" b="1" baseline="30000" dirty="0"/>
                        <a:t>st</a:t>
                      </a:r>
                      <a:r>
                        <a:rPr lang="en-US" altLang="ko-KR" sz="1400" b="1" dirty="0"/>
                        <a:t> mixing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10 [g]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0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26.29 [%]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Hand</a:t>
                      </a:r>
                      <a:endParaRPr lang="ko-KR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255815"/>
                  </a:ext>
                </a:extLst>
              </a:tr>
              <a:tr h="678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r>
                        <a:rPr lang="en-US" altLang="ko-KR" sz="1400" b="1" baseline="30000" dirty="0"/>
                        <a:t>nd</a:t>
                      </a:r>
                      <a:r>
                        <a:rPr lang="en-US" altLang="ko-KR" sz="1400" b="1" dirty="0"/>
                        <a:t> mixing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20 [g]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0 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15.50 [%]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Hand + Thincky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901940"/>
                  </a:ext>
                </a:extLst>
              </a:tr>
              <a:tr h="678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r>
                        <a:rPr lang="en-US" altLang="ko-KR" sz="1400" b="1" baseline="30000" dirty="0"/>
                        <a:t>rd</a:t>
                      </a:r>
                      <a:r>
                        <a:rPr lang="en-US" altLang="ko-KR" sz="1400" b="1" dirty="0"/>
                        <a:t> mixing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26.25 [g]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0.28125 [g]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12.70 [%]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Hand + Thincky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9830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C84A45-3531-D87B-36C3-5B28EFEB9EED}"/>
                  </a:ext>
                </a:extLst>
              </p:cNvPr>
              <p:cNvSpPr txBox="1"/>
              <p:nvPr/>
            </p:nvSpPr>
            <p:spPr>
              <a:xfrm>
                <a:off x="6882002" y="1343519"/>
                <a:ext cx="5112677" cy="512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1" i="1">
                          <a:latin typeface="Cambria Math" panose="02040503050406030204" pitchFamily="18" charset="0"/>
                        </a:rPr>
                        <m:t>고</m:t>
                      </m:r>
                      <m:r>
                        <a:rPr lang="ko-KR" altLang="en-US" sz="1200" b="1" i="1" smtClean="0">
                          <a:latin typeface="Cambria Math" panose="02040503050406030204" pitchFamily="18" charset="0"/>
                        </a:rPr>
                        <m:t>형</m:t>
                      </m:r>
                      <m:r>
                        <a:rPr lang="ko-KR" altLang="en-US" sz="1200" b="1" i="1">
                          <a:latin typeface="Cambria Math" panose="02040503050406030204" pitchFamily="18" charset="0"/>
                        </a:rPr>
                        <m:t>분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b="1" i="1">
                          <a:latin typeface="Cambria Math" panose="02040503050406030204" pitchFamily="18" charset="0"/>
                        </a:rPr>
                        <m:t>계</m:t>
                      </m:r>
                      <m:r>
                        <a:rPr lang="ko-KR" altLang="en-US" sz="1200" b="1" i="1" smtClean="0">
                          <a:latin typeface="Cambria Math" panose="02040503050406030204" pitchFamily="18" charset="0"/>
                        </a:rPr>
                        <m:t>산</m:t>
                      </m:r>
                      <m:r>
                        <a:rPr lang="ko-KR" altLang="en-US" sz="1200" b="1" i="1">
                          <a:latin typeface="Cambria Math" panose="02040503050406030204" pitchFamily="18" charset="0"/>
                        </a:rPr>
                        <m:t>식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 : </m:t>
                      </m:r>
                      <m:f>
                        <m:f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1" i="1">
                              <a:latin typeface="Cambria Math" panose="02040503050406030204" pitchFamily="18" charset="0"/>
                            </a:rPr>
                            <m:t>활</m:t>
                          </m:r>
                          <m:r>
                            <a:rPr lang="ko-KR" altLang="en-US" sz="1200" b="1" i="1" smtClean="0">
                              <a:latin typeface="Cambria Math" panose="02040503050406030204" pitchFamily="18" charset="0"/>
                            </a:rPr>
                            <m:t>물</m:t>
                          </m:r>
                          <m:r>
                            <a:rPr lang="ko-KR" altLang="en-US" sz="1200" b="1" i="1">
                              <a:latin typeface="Cambria Math" panose="02040503050406030204" pitchFamily="18" charset="0"/>
                            </a:rPr>
                            <m:t>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en-US" altLang="ko-KR" sz="1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1" i="1">
                              <a:latin typeface="Cambria Math" panose="02040503050406030204" pitchFamily="18" charset="0"/>
                            </a:rPr>
                            <m:t>도</m:t>
                          </m:r>
                          <m:r>
                            <a:rPr lang="ko-KR" altLang="en-US" sz="1200" b="1" i="1" smtClean="0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1" i="1">
                              <a:latin typeface="Cambria Math" panose="02040503050406030204" pitchFamily="18" charset="0"/>
                            </a:rPr>
                            <m:t>재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en-US" altLang="ko-KR" sz="1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1" i="1">
                              <a:latin typeface="Cambria Math" panose="02040503050406030204" pitchFamily="18" charset="0"/>
                            </a:rPr>
                            <m:t>바인더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>
                            <a:rPr lang="ko-KR" altLang="en-US" sz="1200" b="1" i="1">
                              <a:latin typeface="Cambria Math" panose="02040503050406030204" pitchFamily="18" charset="0"/>
                            </a:rPr>
                            <m:t>활물질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ko-KR" altLang="en-US" sz="1200" b="1" i="1">
                              <a:latin typeface="Cambria Math" panose="02040503050406030204" pitchFamily="18" charset="0"/>
                            </a:rPr>
                            <m:t>바</m:t>
                          </m:r>
                          <m:r>
                            <a:rPr lang="ko-KR" altLang="en-US" sz="1200" b="1" i="1" smtClean="0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b="1" i="1">
                              <a:latin typeface="Cambria Math" panose="02040503050406030204" pitchFamily="18" charset="0"/>
                            </a:rPr>
                            <m:t>더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altLang="ko-KR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C84A45-3531-D87B-36C3-5B28EFEB9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002" y="1343519"/>
                <a:ext cx="5112677" cy="512191"/>
              </a:xfrm>
              <a:prstGeom prst="rect">
                <a:avLst/>
              </a:prstGeom>
              <a:blipFill>
                <a:blip r:embed="rId5"/>
                <a:stretch>
                  <a:fillRect b="-59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C5737E-6889-E21D-BD71-357DEB8E8FA5}"/>
              </a:ext>
            </a:extLst>
          </p:cNvPr>
          <p:cNvSpPr/>
          <p:nvPr/>
        </p:nvSpPr>
        <p:spPr>
          <a:xfrm>
            <a:off x="7138073" y="1273700"/>
            <a:ext cx="4600536" cy="644402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981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2F0CD8-E181-4412-A766-B54214904838}"/>
              </a:ext>
            </a:extLst>
          </p:cNvPr>
          <p:cNvCxnSpPr>
            <a:cxnSpLocks/>
          </p:cNvCxnSpPr>
          <p:nvPr/>
        </p:nvCxnSpPr>
        <p:spPr>
          <a:xfrm>
            <a:off x="714375" y="638175"/>
            <a:ext cx="107632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9DE556-8500-468E-B5D9-DD637AF1427E}"/>
              </a:ext>
            </a:extLst>
          </p:cNvPr>
          <p:cNvSpPr/>
          <p:nvPr/>
        </p:nvSpPr>
        <p:spPr>
          <a:xfrm>
            <a:off x="9472471" y="500414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47E6F4-097A-4A82-A531-EF01F81BE7F5}"/>
              </a:ext>
            </a:extLst>
          </p:cNvPr>
          <p:cNvSpPr/>
          <p:nvPr/>
        </p:nvSpPr>
        <p:spPr>
          <a:xfrm>
            <a:off x="9987374" y="500413"/>
            <a:ext cx="443883" cy="45719"/>
          </a:xfrm>
          <a:prstGeom prst="rect">
            <a:avLst/>
          </a:prstGeom>
          <a:noFill/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F8A4CF-9A32-4103-97AF-84141AC94525}"/>
              </a:ext>
            </a:extLst>
          </p:cNvPr>
          <p:cNvSpPr/>
          <p:nvPr/>
        </p:nvSpPr>
        <p:spPr>
          <a:xfrm>
            <a:off x="10502277" y="500413"/>
            <a:ext cx="443883" cy="45719"/>
          </a:xfrm>
          <a:prstGeom prst="rect">
            <a:avLst/>
          </a:prstGeom>
          <a:solidFill>
            <a:srgbClr val="3B3838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20783A-0F73-4D0D-A661-276004ED46FB}"/>
              </a:ext>
            </a:extLst>
          </p:cNvPr>
          <p:cNvSpPr/>
          <p:nvPr/>
        </p:nvSpPr>
        <p:spPr>
          <a:xfrm>
            <a:off x="11017180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6C74A7-3F5D-4366-AA41-B712C0CFEC91}"/>
              </a:ext>
            </a:extLst>
          </p:cNvPr>
          <p:cNvSpPr txBox="1"/>
          <p:nvPr/>
        </p:nvSpPr>
        <p:spPr>
          <a:xfrm>
            <a:off x="714375" y="866984"/>
            <a:ext cx="901065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CMC/SBR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실패 원인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 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코인 셀 손상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A5E666-BAC2-4290-8020-DFB9BE044711}"/>
              </a:ext>
            </a:extLst>
          </p:cNvPr>
          <p:cNvSpPr txBox="1"/>
          <p:nvPr/>
        </p:nvSpPr>
        <p:spPr>
          <a:xfrm>
            <a:off x="625598" y="323374"/>
            <a:ext cx="3832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04.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실패 원인 고찰 및 개선 방안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54C7978-0121-4138-BCF8-140190CB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5DD93D5-B1EE-4AA1-AB35-EEFC79C28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2" b="92308" l="4930" r="93944">
                        <a14:foregroundMark x1="8451" y1="35897" x2="8451" y2="35897"/>
                        <a14:foregroundMark x1="4930" y1="57265" x2="4930" y2="57265"/>
                        <a14:foregroundMark x1="28028" y1="92308" x2="28028" y2="92308"/>
                        <a14:foregroundMark x1="45070" y1="92308" x2="45070" y2="92308"/>
                        <a14:foregroundMark x1="58028" y1="91880" x2="58028" y2="91880"/>
                        <a14:foregroundMark x1="71549" y1="92308" x2="71549" y2="92308"/>
                        <a14:foregroundMark x1="86056" y1="85897" x2="86056" y2="85897"/>
                        <a14:foregroundMark x1="93803" y1="42308" x2="93803" y2="42308"/>
                        <a14:foregroundMark x1="93944" y1="85043" x2="93944" y2="85043"/>
                      </a14:backgroundRemoval>
                    </a14:imgEffect>
                    <a14:imgEffect>
                      <a14:brightnessContrast bright="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2676" y="6564697"/>
            <a:ext cx="571866" cy="188474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B0364550-C58B-972A-0954-5F0D036A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50" y="2720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C62B30-00E8-D863-0B0F-8713555CDB19}"/>
              </a:ext>
            </a:extLst>
          </p:cNvPr>
          <p:cNvGrpSpPr/>
          <p:nvPr/>
        </p:nvGrpSpPr>
        <p:grpSpPr>
          <a:xfrm>
            <a:off x="2319480" y="1998518"/>
            <a:ext cx="8182797" cy="3851564"/>
            <a:chOff x="2004601" y="2743200"/>
            <a:chExt cx="8182797" cy="385156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2A75751-50AD-BA72-68B6-6A5BC8606FD4}"/>
                </a:ext>
              </a:extLst>
            </p:cNvPr>
            <p:cNvSpPr/>
            <p:nvPr/>
          </p:nvSpPr>
          <p:spPr>
            <a:xfrm>
              <a:off x="2004601" y="2743200"/>
              <a:ext cx="8182797" cy="3851564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&lt; </a:t>
              </a:r>
              <a:r>
                <a:rPr lang="ko-KR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코인 셀 손상이 일어난 이유 </a:t>
              </a:r>
              <a:r>
                <a:rPr lang="en-US" altLang="ko-KR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&gt;</a:t>
              </a:r>
            </a:p>
            <a:p>
              <a:pPr algn="ctr"/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펀치를 사용하여 </a:t>
              </a:r>
              <a:r>
                <a:rPr lang="ko-KR" alt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코인셀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조립 중 상하단부가 벌어짐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전해액 손실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리튬 이온의 이동 제한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충방전이 일어나지 않음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" name="화살표: 아래쪽 5">
              <a:extLst>
                <a:ext uri="{FF2B5EF4-FFF2-40B4-BE49-F238E27FC236}">
                  <a16:creationId xmlns:a16="http://schemas.microsoft.com/office/drawing/2014/main" id="{61A544CF-6F0E-AE31-2470-3757994888E9}"/>
                </a:ext>
              </a:extLst>
            </p:cNvPr>
            <p:cNvSpPr/>
            <p:nvPr/>
          </p:nvSpPr>
          <p:spPr>
            <a:xfrm>
              <a:off x="5869708" y="4114800"/>
              <a:ext cx="452582" cy="360218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1BE11B43-9DF7-05FF-1449-C33135AA2925}"/>
                </a:ext>
              </a:extLst>
            </p:cNvPr>
            <p:cNvSpPr/>
            <p:nvPr/>
          </p:nvSpPr>
          <p:spPr>
            <a:xfrm>
              <a:off x="5869708" y="4927001"/>
              <a:ext cx="452582" cy="360218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9F72A513-A2AF-7278-82F1-9FBE876589A5}"/>
                </a:ext>
              </a:extLst>
            </p:cNvPr>
            <p:cNvSpPr/>
            <p:nvPr/>
          </p:nvSpPr>
          <p:spPr>
            <a:xfrm>
              <a:off x="5869708" y="5739202"/>
              <a:ext cx="452582" cy="36021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90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2F0CD8-E181-4412-A766-B54214904838}"/>
              </a:ext>
            </a:extLst>
          </p:cNvPr>
          <p:cNvCxnSpPr>
            <a:cxnSpLocks/>
          </p:cNvCxnSpPr>
          <p:nvPr/>
        </p:nvCxnSpPr>
        <p:spPr>
          <a:xfrm>
            <a:off x="714375" y="638175"/>
            <a:ext cx="107632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9DE556-8500-468E-B5D9-DD637AF1427E}"/>
              </a:ext>
            </a:extLst>
          </p:cNvPr>
          <p:cNvSpPr/>
          <p:nvPr/>
        </p:nvSpPr>
        <p:spPr>
          <a:xfrm>
            <a:off x="9472471" y="500414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47E6F4-097A-4A82-A531-EF01F81BE7F5}"/>
              </a:ext>
            </a:extLst>
          </p:cNvPr>
          <p:cNvSpPr/>
          <p:nvPr/>
        </p:nvSpPr>
        <p:spPr>
          <a:xfrm>
            <a:off x="9987374" y="500413"/>
            <a:ext cx="443883" cy="45719"/>
          </a:xfrm>
          <a:prstGeom prst="rect">
            <a:avLst/>
          </a:prstGeom>
          <a:noFill/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F8A4CF-9A32-4103-97AF-84141AC94525}"/>
              </a:ext>
            </a:extLst>
          </p:cNvPr>
          <p:cNvSpPr/>
          <p:nvPr/>
        </p:nvSpPr>
        <p:spPr>
          <a:xfrm>
            <a:off x="10502277" y="500413"/>
            <a:ext cx="443883" cy="45719"/>
          </a:xfrm>
          <a:prstGeom prst="rect">
            <a:avLst/>
          </a:prstGeom>
          <a:solidFill>
            <a:srgbClr val="3B3838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20783A-0F73-4D0D-A661-276004ED46FB}"/>
              </a:ext>
            </a:extLst>
          </p:cNvPr>
          <p:cNvSpPr/>
          <p:nvPr/>
        </p:nvSpPr>
        <p:spPr>
          <a:xfrm>
            <a:off x="11017180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6C74A7-3F5D-4366-AA41-B712C0CFEC91}"/>
              </a:ext>
            </a:extLst>
          </p:cNvPr>
          <p:cNvSpPr txBox="1"/>
          <p:nvPr/>
        </p:nvSpPr>
        <p:spPr>
          <a:xfrm>
            <a:off x="714375" y="866984"/>
            <a:ext cx="90106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PAA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실패 원인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(3) 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구리판과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Slurry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분리된 이유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A5E666-BAC2-4290-8020-DFB9BE044711}"/>
              </a:ext>
            </a:extLst>
          </p:cNvPr>
          <p:cNvSpPr txBox="1"/>
          <p:nvPr/>
        </p:nvSpPr>
        <p:spPr>
          <a:xfrm>
            <a:off x="625598" y="323374"/>
            <a:ext cx="3832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04.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실패 원인 고찰 및 개선 방안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5DD93D5-B1EE-4AA1-AB35-EEFC79C28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2" b="92308" l="4930" r="93944">
                        <a14:foregroundMark x1="8451" y1="35897" x2="8451" y2="35897"/>
                        <a14:foregroundMark x1="4930" y1="57265" x2="4930" y2="57265"/>
                        <a14:foregroundMark x1="28028" y1="92308" x2="28028" y2="92308"/>
                        <a14:foregroundMark x1="45070" y1="92308" x2="45070" y2="92308"/>
                        <a14:foregroundMark x1="58028" y1="91880" x2="58028" y2="91880"/>
                        <a14:foregroundMark x1="71549" y1="92308" x2="71549" y2="92308"/>
                        <a14:foregroundMark x1="86056" y1="85897" x2="86056" y2="85897"/>
                        <a14:foregroundMark x1="93803" y1="42308" x2="93803" y2="42308"/>
                        <a14:foregroundMark x1="93944" y1="85043" x2="93944" y2="85043"/>
                      </a14:backgroundRemoval>
                    </a14:imgEffect>
                    <a14:imgEffect>
                      <a14:brightnessContrast bright="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2676" y="6564697"/>
            <a:ext cx="571866" cy="188474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B0364550-C58B-972A-0954-5F0D036A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50" y="2720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41721B-7D17-7EE1-3A21-BB45F720A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1548159"/>
            <a:ext cx="2825665" cy="49864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EDC798-D7D2-AF62-1978-AA0B10FC6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802" y="1548159"/>
            <a:ext cx="3324225" cy="25307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B97447-25C2-30E4-BC22-20295588D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394" y="1548159"/>
            <a:ext cx="3493215" cy="2530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50E8D7-53FE-F85F-6942-033236228399}"/>
              </a:ext>
            </a:extLst>
          </p:cNvPr>
          <p:cNvSpPr txBox="1"/>
          <p:nvPr/>
        </p:nvSpPr>
        <p:spPr>
          <a:xfrm>
            <a:off x="4786227" y="4078898"/>
            <a:ext cx="3278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 Fig.1 PAA</a:t>
            </a:r>
            <a:r>
              <a:rPr lang="ko-KR" altLang="en-US" sz="1200" b="1" dirty="0"/>
              <a:t>의 </a:t>
            </a:r>
            <a:r>
              <a:rPr lang="ko-KR" altLang="en-US" sz="1200" b="1" dirty="0" err="1"/>
              <a:t>부착성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11110B-1411-866E-4BA1-582C5259C80D}"/>
              </a:ext>
            </a:extLst>
          </p:cNvPr>
          <p:cNvSpPr txBox="1"/>
          <p:nvPr/>
        </p:nvSpPr>
        <p:spPr>
          <a:xfrm>
            <a:off x="8459626" y="4078897"/>
            <a:ext cx="3278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 Fig.2 PAA</a:t>
            </a:r>
            <a:r>
              <a:rPr lang="ko-KR" altLang="en-US" sz="1200" b="1" dirty="0"/>
              <a:t>의 상분리성 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06246A-CEF6-A7A9-C8D0-2F93A21DFA43}"/>
              </a:ext>
            </a:extLst>
          </p:cNvPr>
          <p:cNvSpPr/>
          <p:nvPr/>
        </p:nvSpPr>
        <p:spPr>
          <a:xfrm>
            <a:off x="4560802" y="4549471"/>
            <a:ext cx="6457461" cy="2015226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CD2DE-EF77-A683-1C17-166ABD2EE88C}"/>
              </a:ext>
            </a:extLst>
          </p:cNvPr>
          <p:cNvSpPr txBox="1"/>
          <p:nvPr/>
        </p:nvSpPr>
        <p:spPr>
          <a:xfrm>
            <a:off x="4755524" y="4552355"/>
            <a:ext cx="72690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 fontAlgn="base"/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</a:t>
            </a:r>
            <a:endParaRPr lang="ko-KR" altLang="en-US" sz="14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rtl="0" fontAlgn="base"/>
            <a:r>
              <a:rPr lang="ko-KR" alt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가설 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PAA</a:t>
            </a:r>
            <a:r>
              <a:rPr lang="ko-KR" alt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구리판과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낮은 </a:t>
            </a:r>
            <a:r>
              <a:rPr lang="ko-KR" altLang="en-US" sz="1400" b="1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부착성</a:t>
            </a:r>
            <a:endParaRPr lang="en-US" altLang="ko-KR" sz="1400" b="1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rtl="0" fontAlgn="base"/>
            <a:r>
              <a:rPr lang="ko-KR" altLang="en-US" sz="14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  <a:p>
            <a:pPr algn="l" rtl="0" fontAlgn="base"/>
            <a:r>
              <a:rPr lang="ko-KR" altLang="en-US" sz="14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가설 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 PAA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높은 </a:t>
            </a:r>
            <a:r>
              <a:rPr lang="ko-KR" altLang="en-US" sz="1400" b="1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상분리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특성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  <a:p>
            <a:pPr algn="l" rtl="0" fontAlgn="base"/>
            <a:endParaRPr lang="ko-KR" altLang="en-US" sz="1400" b="1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rtl="0" fontAlgn="base"/>
            <a:r>
              <a:rPr lang="ko-KR" altLang="en-US" sz="14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가설 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일정한 건조가 이뤄지지 않음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전극 겉면에서 건조가 많이 </a:t>
            </a:r>
            <a:r>
              <a:rPr lang="ko-KR" altLang="en-US" sz="1400" b="1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일어남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  <a:p>
            <a:pPr algn="l" rtl="0" fontAlgn="base"/>
            <a:endParaRPr lang="ko-KR" altLang="en-US" sz="1400" b="1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rtl="0" fontAlgn="base"/>
            <a:r>
              <a:rPr lang="ko-KR" alt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가설 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고온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(100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도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에서의 건조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03858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B1C5546-C53C-C3B4-473C-84CD3875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8800" b="1" dirty="0"/>
              <a:t>5. </a:t>
            </a:r>
            <a:r>
              <a:rPr lang="ko-KR" altLang="en-US" sz="8800" b="1" dirty="0"/>
              <a:t>의의 및 한계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92905C-D843-1117-4212-FE2188CE3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8FC79B-B327-29FF-EAB8-E5A13D1A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2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6FBE172-C66B-4183-9A04-30FD5A9B88D1}"/>
              </a:ext>
            </a:extLst>
          </p:cNvPr>
          <p:cNvGrpSpPr/>
          <p:nvPr/>
        </p:nvGrpSpPr>
        <p:grpSpPr>
          <a:xfrm>
            <a:off x="625598" y="354448"/>
            <a:ext cx="10852027" cy="1350639"/>
            <a:chOff x="625598" y="323374"/>
            <a:chExt cx="10852027" cy="135063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522F0CD8-E181-4412-A766-B54214904838}"/>
                </a:ext>
              </a:extLst>
            </p:cNvPr>
            <p:cNvCxnSpPr>
              <a:cxnSpLocks/>
            </p:cNvCxnSpPr>
            <p:nvPr/>
          </p:nvCxnSpPr>
          <p:spPr>
            <a:xfrm>
              <a:off x="714375" y="638175"/>
              <a:ext cx="10763250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59DE556-8500-468E-B5D9-DD637AF1427E}"/>
                </a:ext>
              </a:extLst>
            </p:cNvPr>
            <p:cNvSpPr/>
            <p:nvPr/>
          </p:nvSpPr>
          <p:spPr>
            <a:xfrm>
              <a:off x="9472471" y="500414"/>
              <a:ext cx="443883" cy="4571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747E6F4-097A-4A82-A531-EF01F81BE7F5}"/>
                </a:ext>
              </a:extLst>
            </p:cNvPr>
            <p:cNvSpPr/>
            <p:nvPr/>
          </p:nvSpPr>
          <p:spPr>
            <a:xfrm>
              <a:off x="9987374" y="500413"/>
              <a:ext cx="443883" cy="45719"/>
            </a:xfrm>
            <a:prstGeom prst="rect">
              <a:avLst/>
            </a:prstGeom>
            <a:noFill/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BF8A4CF-9A32-4103-97AF-84141AC94525}"/>
                </a:ext>
              </a:extLst>
            </p:cNvPr>
            <p:cNvSpPr/>
            <p:nvPr/>
          </p:nvSpPr>
          <p:spPr>
            <a:xfrm>
              <a:off x="10502277" y="500412"/>
              <a:ext cx="443883" cy="45719"/>
            </a:xfrm>
            <a:prstGeom prst="rect">
              <a:avLst/>
            </a:prstGeom>
            <a:solidFill>
              <a:srgbClr val="3B3838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E20783A-0F73-4D0D-A661-276004ED46FB}"/>
                </a:ext>
              </a:extLst>
            </p:cNvPr>
            <p:cNvSpPr/>
            <p:nvPr/>
          </p:nvSpPr>
          <p:spPr>
            <a:xfrm>
              <a:off x="11017180" y="490274"/>
              <a:ext cx="443883" cy="47143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6C74A7-3F5D-4366-AA41-B712C0CFEC91}"/>
                </a:ext>
              </a:extLst>
            </p:cNvPr>
            <p:cNvSpPr txBox="1"/>
            <p:nvPr/>
          </p:nvSpPr>
          <p:spPr>
            <a:xfrm>
              <a:off x="838200" y="830577"/>
              <a:ext cx="3529151" cy="84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의의</a:t>
              </a:r>
              <a:endPara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A5E666-BAC2-4290-8020-DFB9BE044711}"/>
                </a:ext>
              </a:extLst>
            </p:cNvPr>
            <p:cNvSpPr txBox="1"/>
            <p:nvPr/>
          </p:nvSpPr>
          <p:spPr>
            <a:xfrm>
              <a:off x="625598" y="323374"/>
              <a:ext cx="1726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05. 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의의 및 한계</a:t>
              </a:r>
              <a:endPara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65C959-5B37-4B92-9592-8CABE384A594}"/>
              </a:ext>
            </a:extLst>
          </p:cNvPr>
          <p:cNvSpPr/>
          <p:nvPr/>
        </p:nvSpPr>
        <p:spPr>
          <a:xfrm>
            <a:off x="859974" y="1834067"/>
            <a:ext cx="5040086" cy="431794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fontAlgn="base">
              <a:buFont typeface="+mj-lt"/>
              <a:buAutoNum type="arabicPeriod"/>
            </a:pPr>
            <a:endParaRPr lang="en-US" altLang="ko-K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54C7978-0121-4138-BCF8-140190CB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70C9ADE-2B12-4B46-A37D-14C91E19A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2" b="92308" l="4930" r="93944">
                        <a14:foregroundMark x1="8451" y1="35897" x2="8451" y2="35897"/>
                        <a14:foregroundMark x1="4930" y1="57265" x2="4930" y2="57265"/>
                        <a14:foregroundMark x1="28028" y1="92308" x2="28028" y2="92308"/>
                        <a14:foregroundMark x1="45070" y1="92308" x2="45070" y2="92308"/>
                        <a14:foregroundMark x1="58028" y1="91880" x2="58028" y2="91880"/>
                        <a14:foregroundMark x1="71549" y1="92308" x2="71549" y2="92308"/>
                        <a14:foregroundMark x1="86056" y1="85897" x2="86056" y2="85897"/>
                        <a14:foregroundMark x1="93803" y1="42308" x2="93803" y2="42308"/>
                        <a14:foregroundMark x1="93944" y1="85043" x2="93944" y2="85043"/>
                      </a14:backgroundRemoval>
                    </a14:imgEffect>
                    <a14:imgEffect>
                      <a14:brightnessContrast bright="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2676" y="6564697"/>
            <a:ext cx="571866" cy="18847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52D87A9-3684-AD25-EC0D-90F25DE7767E}"/>
              </a:ext>
            </a:extLst>
          </p:cNvPr>
          <p:cNvSpPr/>
          <p:nvPr/>
        </p:nvSpPr>
        <p:spPr>
          <a:xfrm>
            <a:off x="5281751" y="3582487"/>
            <a:ext cx="1236617" cy="61613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D529A4-3A0F-9771-E438-48246C37BEFA}"/>
              </a:ext>
            </a:extLst>
          </p:cNvPr>
          <p:cNvSpPr/>
          <p:nvPr/>
        </p:nvSpPr>
        <p:spPr>
          <a:xfrm>
            <a:off x="6782998" y="2470981"/>
            <a:ext cx="5112446" cy="2568725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바인더 상태에 따른 알맞은 실험 방법 택하기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소재를 나눠서 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넣을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 </a:t>
            </a:r>
            <a:r>
              <a:rPr lang="en-US" altLang="ko-KR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thincky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mixer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돌린다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 중간에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고형분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확인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건조 할 때 적당한 시간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온도를 설정 및 점검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84B5C71-6947-29EC-8874-C9DADE984FDF}"/>
                  </a:ext>
                </a:extLst>
              </p:cNvPr>
              <p:cNvSpPr/>
              <p:nvPr/>
            </p:nvSpPr>
            <p:spPr>
              <a:xfrm>
                <a:off x="391629" y="2297705"/>
                <a:ext cx="4422292" cy="3185697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rtl="0" fontAlgn="base">
                  <a:buFont typeface="+mj-lt"/>
                  <a:buAutoNum type="arabicPeriod"/>
                </a:pPr>
                <a:r>
                  <a:rPr lang="ko-KR" altLang="ko-KR" b="1" i="0" u="none" strike="noStrike" dirty="0">
                    <a:solidFill>
                      <a:srgbClr val="000000"/>
                    </a:solidFill>
                    <a:effectLst/>
                    <a:ea typeface="Arial" panose="020B0604020202020204" pitchFamily="34" charset="0"/>
                  </a:rPr>
                  <a:t>슬러리 제작 과정에서 </a:t>
                </a:r>
                <a:r>
                  <a:rPr lang="ko-KR" altLang="ko-KR" b="1" i="0" u="none" strike="noStrike" dirty="0" err="1">
                    <a:solidFill>
                      <a:srgbClr val="000000"/>
                    </a:solidFill>
                    <a:effectLst/>
                    <a:ea typeface="Arial" panose="020B0604020202020204" pitchFamily="34" charset="0"/>
                  </a:rPr>
                  <a:t>믹싱의</a:t>
                </a:r>
                <a:r>
                  <a:rPr lang="ko-KR" altLang="ko-KR" b="1" i="0" u="none" strike="noStrike" dirty="0">
                    <a:solidFill>
                      <a:srgbClr val="000000"/>
                    </a:solidFill>
                    <a:effectLst/>
                    <a:ea typeface="Arial" panose="020B0604020202020204" pitchFamily="34" charset="0"/>
                  </a:rPr>
                  <a:t> 중요성</a:t>
                </a:r>
                <a:endParaRPr lang="en-US" altLang="ko-KR" b="0" i="0" dirty="0">
                  <a:solidFill>
                    <a:srgbClr val="000000"/>
                  </a:solidFill>
                  <a:effectLst/>
                </a:endParaRPr>
              </a:p>
              <a:p>
                <a:pPr marL="285750" indent="-285750" fontAlgn="base">
                  <a:buFont typeface="Arial" panose="020B0604020202020204" pitchFamily="34" charset="0"/>
                  <a:buChar char="•"/>
                </a:pPr>
                <a:r>
                  <a:rPr lang="en-US" altLang="ko-KR" b="0" i="0" dirty="0">
                    <a:solidFill>
                      <a:srgbClr val="000000"/>
                    </a:solidFill>
                    <a:effectLst/>
                  </a:rPr>
                  <a:t>​</a:t>
                </a:r>
                <a:r>
                  <a:rPr lang="ko-KR" altLang="ko-KR" b="0" i="0" u="none" strike="noStrike" dirty="0">
                    <a:solidFill>
                      <a:srgbClr val="000000"/>
                    </a:solidFill>
                    <a:effectLst/>
                    <a:ea typeface="Arial" panose="020B0604020202020204" pitchFamily="34" charset="0"/>
                  </a:rPr>
                  <a:t>바인더 나눠서 첨가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</a:rPr>
                  <a:t>​</a:t>
                </a:r>
              </a:p>
              <a:p>
                <a:pPr algn="l" rtl="0" fontAlgn="base"/>
                <a:endParaRPr lang="en-US" altLang="ko-KR" b="0" i="0" dirty="0">
                  <a:solidFill>
                    <a:srgbClr val="000000"/>
                  </a:solidFill>
                  <a:effectLst/>
                </a:endParaRPr>
              </a:p>
              <a:p>
                <a:pPr algn="l" rtl="0" fontAlgn="base">
                  <a:buFont typeface="+mj-lt"/>
                  <a:buAutoNum type="arabicPeriod" startAt="2"/>
                </a:pPr>
                <a:r>
                  <a:rPr lang="ko-KR" altLang="ko-KR" b="1" i="0" u="none" strike="noStrike" dirty="0" err="1">
                    <a:solidFill>
                      <a:srgbClr val="000000"/>
                    </a:solidFill>
                    <a:effectLst/>
                    <a:ea typeface="Arial" panose="020B0604020202020204" pitchFamily="34" charset="0"/>
                  </a:rPr>
                  <a:t>고형분</a:t>
                </a:r>
                <a:r>
                  <a:rPr lang="ko-KR" altLang="ko-KR" b="1" i="0" u="none" strike="noStrike" dirty="0">
                    <a:solidFill>
                      <a:srgbClr val="000000"/>
                    </a:solidFill>
                    <a:effectLst/>
                    <a:ea typeface="Arial" panose="020B0604020202020204" pitchFamily="34" charset="0"/>
                  </a:rPr>
                  <a:t> 계산의 중요성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</a:rPr>
                  <a:t>​</a:t>
                </a:r>
              </a:p>
              <a:p>
                <a:pPr algn="l" rtl="0" fontAlgn="base">
                  <a:buFont typeface="Arial" panose="020B0604020202020204" pitchFamily="34" charset="0"/>
                  <a:buChar char="•"/>
                </a:pP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</a:rPr>
                  <a:t> </a:t>
                </a:r>
                <a:r>
                  <a:rPr lang="ko-KR" altLang="ko-KR" b="0" i="0" u="none" strike="noStrike" dirty="0">
                    <a:solidFill>
                      <a:srgbClr val="000000"/>
                    </a:solidFill>
                    <a:effectLst/>
                    <a:ea typeface="Arial" panose="020B0604020202020204" pitchFamily="34" charset="0"/>
                  </a:rPr>
                  <a:t>첨가량 결정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</a:rPr>
                  <a:t>​</a:t>
                </a:r>
              </a:p>
              <a:p>
                <a:pPr algn="l" rtl="0" fontAlgn="base">
                  <a:buFont typeface="Arial" panose="020B0604020202020204" pitchFamily="34" charset="0"/>
                  <a:buChar char="•"/>
                </a:pPr>
                <a:endParaRPr lang="en-US" altLang="ko-KR" b="0" i="0" dirty="0">
                  <a:solidFill>
                    <a:srgbClr val="000000"/>
                  </a:solidFill>
                  <a:effectLst/>
                </a:endParaRPr>
              </a:p>
              <a:p>
                <a:pPr algn="l" rtl="0" fontAlgn="base">
                  <a:buFont typeface="+mj-lt"/>
                  <a:buAutoNum type="arabicPeriod" startAt="3"/>
                </a:pPr>
                <a:r>
                  <a:rPr lang="ko-KR" altLang="ko-KR" b="1" i="0" u="none" strike="noStrike" dirty="0">
                    <a:solidFill>
                      <a:srgbClr val="000000"/>
                    </a:solidFill>
                    <a:effectLst/>
                    <a:ea typeface="Arial" panose="020B0604020202020204" pitchFamily="34" charset="0"/>
                  </a:rPr>
                  <a:t>실험 순서의 중요성 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</a:rPr>
                  <a:t>​</a:t>
                </a:r>
              </a:p>
              <a:p>
                <a:pPr algn="l" rtl="0" fontAlgn="base">
                  <a:buFont typeface="Arial" panose="020B0604020202020204" pitchFamily="34" charset="0"/>
                  <a:buChar char="•"/>
                </a:pP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ea typeface="Arial" panose="020B0604020202020204" pitchFamily="34" charset="0"/>
                  </a:rPr>
                  <a:t>  </a:t>
                </a:r>
                <a:r>
                  <a:rPr lang="ko-KR" altLang="ko-KR" b="0" i="0" u="none" strike="noStrike" dirty="0">
                    <a:solidFill>
                      <a:srgbClr val="000000"/>
                    </a:solidFill>
                    <a:effectLst/>
                    <a:ea typeface="Arial" panose="020B0604020202020204" pitchFamily="34" charset="0"/>
                  </a:rPr>
                  <a:t>어떤 재료를 먼저 넣을 것인가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</a:rPr>
                  <a:t>?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</a:rPr>
                  <a:t>​</a:t>
                </a: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84B5C71-6947-29EC-8874-C9DADE984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29" y="2297705"/>
                <a:ext cx="4422292" cy="3185697"/>
              </a:xfrm>
              <a:prstGeom prst="rect">
                <a:avLst/>
              </a:prstGeom>
              <a:blipFill>
                <a:blip r:embed="rId4"/>
                <a:stretch>
                  <a:fillRect l="-1236"/>
                </a:stretch>
              </a:blip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69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B1C5546-C53C-C3B4-473C-84CD3875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8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8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목표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92905C-D843-1117-4212-FE2188CE3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8FC79B-B327-29FF-EAB8-E5A13D1A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992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2F0CD8-E181-4412-A766-B54214904838}"/>
              </a:ext>
            </a:extLst>
          </p:cNvPr>
          <p:cNvCxnSpPr>
            <a:cxnSpLocks/>
          </p:cNvCxnSpPr>
          <p:nvPr/>
        </p:nvCxnSpPr>
        <p:spPr>
          <a:xfrm>
            <a:off x="714375" y="638175"/>
            <a:ext cx="107632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9DE556-8500-468E-B5D9-DD637AF1427E}"/>
              </a:ext>
            </a:extLst>
          </p:cNvPr>
          <p:cNvSpPr/>
          <p:nvPr/>
        </p:nvSpPr>
        <p:spPr>
          <a:xfrm>
            <a:off x="9472471" y="500414"/>
            <a:ext cx="443883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47E6F4-097A-4A82-A531-EF01F81BE7F5}"/>
              </a:ext>
            </a:extLst>
          </p:cNvPr>
          <p:cNvSpPr/>
          <p:nvPr/>
        </p:nvSpPr>
        <p:spPr>
          <a:xfrm>
            <a:off x="9987374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F8A4CF-9A32-4103-97AF-84141AC94525}"/>
              </a:ext>
            </a:extLst>
          </p:cNvPr>
          <p:cNvSpPr/>
          <p:nvPr/>
        </p:nvSpPr>
        <p:spPr>
          <a:xfrm>
            <a:off x="10502277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20783A-0F73-4D0D-A661-276004ED46FB}"/>
              </a:ext>
            </a:extLst>
          </p:cNvPr>
          <p:cNvSpPr/>
          <p:nvPr/>
        </p:nvSpPr>
        <p:spPr>
          <a:xfrm>
            <a:off x="11017180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4EDFC1-B3F3-471B-9231-44F13483D5CC}"/>
              </a:ext>
            </a:extLst>
          </p:cNvPr>
          <p:cNvSpPr/>
          <p:nvPr/>
        </p:nvSpPr>
        <p:spPr>
          <a:xfrm>
            <a:off x="772960" y="2365413"/>
            <a:ext cx="10659290" cy="2472047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활물질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(Silicon &amp; Graphite)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CMC/SBR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PAA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사용하였을 때의 배터리 성능 비교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A5E666-BAC2-4290-8020-DFB9BE044711}"/>
              </a:ext>
            </a:extLst>
          </p:cNvPr>
          <p:cNvSpPr txBox="1"/>
          <p:nvPr/>
        </p:nvSpPr>
        <p:spPr>
          <a:xfrm>
            <a:off x="625598" y="311799"/>
            <a:ext cx="1726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목표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FA79621A-FF42-4B8A-9B80-ECAB694A0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18D675F-A39C-4465-A4CD-DB9CF92B7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2" b="92308" l="4930" r="93944">
                        <a14:foregroundMark x1="8451" y1="35897" x2="8451" y2="35897"/>
                        <a14:foregroundMark x1="4930" y1="57265" x2="4930" y2="57265"/>
                        <a14:foregroundMark x1="28028" y1="92308" x2="28028" y2="92308"/>
                        <a14:foregroundMark x1="45070" y1="92308" x2="45070" y2="92308"/>
                        <a14:foregroundMark x1="58028" y1="91880" x2="58028" y2="91880"/>
                        <a14:foregroundMark x1="71549" y1="92308" x2="71549" y2="92308"/>
                        <a14:foregroundMark x1="86056" y1="85897" x2="86056" y2="85897"/>
                        <a14:foregroundMark x1="93803" y1="42308" x2="93803" y2="42308"/>
                        <a14:foregroundMark x1="93944" y1="85043" x2="93944" y2="85043"/>
                      </a14:backgroundRemoval>
                    </a14:imgEffect>
                    <a14:imgEffect>
                      <a14:brightnessContrast bright="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2676" y="6564697"/>
            <a:ext cx="571866" cy="1884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56C74A7-3F5D-4366-AA41-B712C0CFEC91}"/>
              </a:ext>
            </a:extLst>
          </p:cNvPr>
          <p:cNvSpPr txBox="1"/>
          <p:nvPr/>
        </p:nvSpPr>
        <p:spPr>
          <a:xfrm>
            <a:off x="892175" y="916357"/>
            <a:ext cx="352915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목표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47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2F0CD8-E181-4412-A766-B54214904838}"/>
              </a:ext>
            </a:extLst>
          </p:cNvPr>
          <p:cNvCxnSpPr>
            <a:cxnSpLocks/>
          </p:cNvCxnSpPr>
          <p:nvPr/>
        </p:nvCxnSpPr>
        <p:spPr>
          <a:xfrm>
            <a:off x="714375" y="638175"/>
            <a:ext cx="107632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9DE556-8500-468E-B5D9-DD637AF1427E}"/>
              </a:ext>
            </a:extLst>
          </p:cNvPr>
          <p:cNvSpPr/>
          <p:nvPr/>
        </p:nvSpPr>
        <p:spPr>
          <a:xfrm>
            <a:off x="9472471" y="500414"/>
            <a:ext cx="443883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47E6F4-097A-4A82-A531-EF01F81BE7F5}"/>
              </a:ext>
            </a:extLst>
          </p:cNvPr>
          <p:cNvSpPr/>
          <p:nvPr/>
        </p:nvSpPr>
        <p:spPr>
          <a:xfrm>
            <a:off x="9987374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F8A4CF-9A32-4103-97AF-84141AC94525}"/>
              </a:ext>
            </a:extLst>
          </p:cNvPr>
          <p:cNvSpPr/>
          <p:nvPr/>
        </p:nvSpPr>
        <p:spPr>
          <a:xfrm>
            <a:off x="10502277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20783A-0F73-4D0D-A661-276004ED46FB}"/>
              </a:ext>
            </a:extLst>
          </p:cNvPr>
          <p:cNvSpPr/>
          <p:nvPr/>
        </p:nvSpPr>
        <p:spPr>
          <a:xfrm>
            <a:off x="11017180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A5E666-BAC2-4290-8020-DFB9BE044711}"/>
              </a:ext>
            </a:extLst>
          </p:cNvPr>
          <p:cNvSpPr txBox="1"/>
          <p:nvPr/>
        </p:nvSpPr>
        <p:spPr>
          <a:xfrm>
            <a:off x="625598" y="311799"/>
            <a:ext cx="1726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목표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18D675F-A39C-4465-A4CD-DB9CF92B7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2" b="92308" l="4930" r="93944">
                        <a14:foregroundMark x1="8451" y1="35897" x2="8451" y2="35897"/>
                        <a14:foregroundMark x1="4930" y1="57265" x2="4930" y2="57265"/>
                        <a14:foregroundMark x1="28028" y1="92308" x2="28028" y2="92308"/>
                        <a14:foregroundMark x1="45070" y1="92308" x2="45070" y2="92308"/>
                        <a14:foregroundMark x1="58028" y1="91880" x2="58028" y2="91880"/>
                        <a14:foregroundMark x1="71549" y1="92308" x2="71549" y2="92308"/>
                        <a14:foregroundMark x1="86056" y1="85897" x2="86056" y2="85897"/>
                        <a14:foregroundMark x1="93803" y1="42308" x2="93803" y2="42308"/>
                        <a14:foregroundMark x1="93944" y1="85043" x2="93944" y2="85043"/>
                      </a14:backgroundRemoval>
                    </a14:imgEffect>
                    <a14:imgEffect>
                      <a14:brightnessContrast bright="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2676" y="6564697"/>
            <a:ext cx="571866" cy="1884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56C74A7-3F5D-4366-AA41-B712C0CFEC91}"/>
              </a:ext>
            </a:extLst>
          </p:cNvPr>
          <p:cNvSpPr txBox="1"/>
          <p:nvPr/>
        </p:nvSpPr>
        <p:spPr>
          <a:xfrm>
            <a:off x="892175" y="916357"/>
            <a:ext cx="352915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가설 설정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7F9D23-BA2D-4319-B71D-7ADF364EC24A}"/>
              </a:ext>
            </a:extLst>
          </p:cNvPr>
          <p:cNvSpPr/>
          <p:nvPr/>
        </p:nvSpPr>
        <p:spPr>
          <a:xfrm>
            <a:off x="2147072" y="2191255"/>
            <a:ext cx="3765774" cy="5356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13457D-BE87-4390-8679-1C077BBE67F0}"/>
              </a:ext>
            </a:extLst>
          </p:cNvPr>
          <p:cNvSpPr/>
          <p:nvPr/>
        </p:nvSpPr>
        <p:spPr>
          <a:xfrm>
            <a:off x="3027601" y="3228260"/>
            <a:ext cx="6383045" cy="5356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7813B9-8670-453E-ABA5-E2CE30216B05}"/>
              </a:ext>
            </a:extLst>
          </p:cNvPr>
          <p:cNvSpPr/>
          <p:nvPr/>
        </p:nvSpPr>
        <p:spPr>
          <a:xfrm>
            <a:off x="3027600" y="4309745"/>
            <a:ext cx="6383045" cy="5356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E11F91-E3BC-4B8B-A2B4-3D9F56A92D91}"/>
              </a:ext>
            </a:extLst>
          </p:cNvPr>
          <p:cNvSpPr/>
          <p:nvPr/>
        </p:nvSpPr>
        <p:spPr>
          <a:xfrm>
            <a:off x="3134135" y="3303841"/>
            <a:ext cx="70786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E56E39-F46B-4471-8DF5-8E56CC83DDE2}"/>
              </a:ext>
            </a:extLst>
          </p:cNvPr>
          <p:cNvSpPr/>
          <p:nvPr/>
        </p:nvSpPr>
        <p:spPr>
          <a:xfrm>
            <a:off x="3134135" y="4392922"/>
            <a:ext cx="65706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783F3A3-7070-D6AA-B00B-0460A462AF6C}"/>
              </a:ext>
            </a:extLst>
          </p:cNvPr>
          <p:cNvGrpSpPr/>
          <p:nvPr/>
        </p:nvGrpSpPr>
        <p:grpSpPr>
          <a:xfrm>
            <a:off x="2213466" y="2270772"/>
            <a:ext cx="707785" cy="390526"/>
            <a:chOff x="1195444" y="3232104"/>
            <a:chExt cx="389226" cy="39052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A1F5413-8E52-425B-9AA9-26CE7F9E86FC}"/>
                </a:ext>
              </a:extLst>
            </p:cNvPr>
            <p:cNvSpPr/>
            <p:nvPr/>
          </p:nvSpPr>
          <p:spPr>
            <a:xfrm>
              <a:off x="1215338" y="3232104"/>
              <a:ext cx="36933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F8972C-4049-4149-95DD-70529580BDB5}"/>
                </a:ext>
              </a:extLst>
            </p:cNvPr>
            <p:cNvSpPr txBox="1"/>
            <p:nvPr/>
          </p:nvSpPr>
          <p:spPr>
            <a:xfrm>
              <a:off x="1195444" y="3253298"/>
              <a:ext cx="389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장점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5D697E0-3C49-4A0B-94EF-0579AD42E355}"/>
              </a:ext>
            </a:extLst>
          </p:cNvPr>
          <p:cNvSpPr txBox="1"/>
          <p:nvPr/>
        </p:nvSpPr>
        <p:spPr>
          <a:xfrm>
            <a:off x="3174988" y="3320977"/>
            <a:ext cx="62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8F471-C1CD-44F6-9296-B6DA6EBC8C5D}"/>
              </a:ext>
            </a:extLst>
          </p:cNvPr>
          <p:cNvSpPr txBox="1"/>
          <p:nvPr/>
        </p:nvSpPr>
        <p:spPr>
          <a:xfrm>
            <a:off x="3151891" y="4401505"/>
            <a:ext cx="63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A6D3A3-ACF3-45E2-863D-4F54E1AF2B53}"/>
              </a:ext>
            </a:extLst>
          </p:cNvPr>
          <p:cNvSpPr txBox="1"/>
          <p:nvPr/>
        </p:nvSpPr>
        <p:spPr>
          <a:xfrm>
            <a:off x="2640694" y="2291220"/>
            <a:ext cx="321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PAA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높은 기계적 강도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54836A-1DAC-4ABF-A673-26D505C1FCFC}"/>
              </a:ext>
            </a:extLst>
          </p:cNvPr>
          <p:cNvSpPr txBox="1"/>
          <p:nvPr/>
        </p:nvSpPr>
        <p:spPr>
          <a:xfrm>
            <a:off x="3702305" y="3318385"/>
            <a:ext cx="5492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음극재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부피 팽창 문제 해결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0A61DE-3652-459C-9D18-4CEAE62EE04C}"/>
              </a:ext>
            </a:extLst>
          </p:cNvPr>
          <p:cNvSpPr txBox="1"/>
          <p:nvPr/>
        </p:nvSpPr>
        <p:spPr>
          <a:xfrm>
            <a:off x="3702305" y="4409602"/>
            <a:ext cx="549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high</a:t>
            </a:r>
            <a:r>
              <a:rPr lang="ko-KR" altLang="en-US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specific capacity &amp; duration</a:t>
            </a:r>
            <a:endParaRPr lang="ko-KR" altLang="en-US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1D2A0DC5-DD36-401E-920F-726472AC09A1}"/>
              </a:ext>
            </a:extLst>
          </p:cNvPr>
          <p:cNvSpPr/>
          <p:nvPr/>
        </p:nvSpPr>
        <p:spPr>
          <a:xfrm rot="10800000">
            <a:off x="6034175" y="2914422"/>
            <a:ext cx="224901" cy="14027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1542AE02-5919-4DC9-B356-A25F3D08BD27}"/>
              </a:ext>
            </a:extLst>
          </p:cNvPr>
          <p:cNvSpPr/>
          <p:nvPr/>
        </p:nvSpPr>
        <p:spPr>
          <a:xfrm rot="10800000">
            <a:off x="6034175" y="3996370"/>
            <a:ext cx="224901" cy="14027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7813B9-8670-453E-ABA5-E2CE30216B05}"/>
              </a:ext>
            </a:extLst>
          </p:cNvPr>
          <p:cNvSpPr/>
          <p:nvPr/>
        </p:nvSpPr>
        <p:spPr>
          <a:xfrm>
            <a:off x="6057763" y="2196315"/>
            <a:ext cx="4739605" cy="5356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1E56E39-F46B-4471-8DF5-8E56CC83DDE2}"/>
              </a:ext>
            </a:extLst>
          </p:cNvPr>
          <p:cNvSpPr/>
          <p:nvPr/>
        </p:nvSpPr>
        <p:spPr>
          <a:xfrm>
            <a:off x="6164298" y="2260442"/>
            <a:ext cx="54104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78F471-C1CD-44F6-9296-B6DA6EBC8C5D}"/>
              </a:ext>
            </a:extLst>
          </p:cNvPr>
          <p:cNvSpPr txBox="1"/>
          <p:nvPr/>
        </p:nvSpPr>
        <p:spPr>
          <a:xfrm>
            <a:off x="6148970" y="2269214"/>
            <a:ext cx="60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0A61DE-3652-459C-9D18-4CEAE62EE04C}"/>
              </a:ext>
            </a:extLst>
          </p:cNvPr>
          <p:cNvSpPr txBox="1"/>
          <p:nvPr/>
        </p:nvSpPr>
        <p:spPr>
          <a:xfrm>
            <a:off x="6705340" y="2289822"/>
            <a:ext cx="3950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낮은 접착력으로 접착제 역할을 잘못함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7874995C-E29E-083C-5EDD-0B7D80B2A5B1}"/>
              </a:ext>
            </a:extLst>
          </p:cNvPr>
          <p:cNvSpPr/>
          <p:nvPr/>
        </p:nvSpPr>
        <p:spPr>
          <a:xfrm>
            <a:off x="1994151" y="2025106"/>
            <a:ext cx="8952009" cy="833769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D1A42-57F7-48DB-907B-20FDCAC65D80}"/>
              </a:ext>
            </a:extLst>
          </p:cNvPr>
          <p:cNvSpPr txBox="1"/>
          <p:nvPr/>
        </p:nvSpPr>
        <p:spPr>
          <a:xfrm>
            <a:off x="9010901" y="2856547"/>
            <a:ext cx="1799167" cy="276999"/>
          </a:xfrm>
          <a:prstGeom prst="rect">
            <a:avLst/>
          </a:prstGeom>
          <a:noFill/>
          <a:ln w="25400" cap="sq">
            <a:solidFill>
              <a:srgbClr val="595959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8013"/>
                      <a:gd name="connsiteY0" fmla="*/ 0 h 833762"/>
                      <a:gd name="connsiteX1" fmla="*/ 400826 w 818013"/>
                      <a:gd name="connsiteY1" fmla="*/ 0 h 833762"/>
                      <a:gd name="connsiteX2" fmla="*/ 818013 w 818013"/>
                      <a:gd name="connsiteY2" fmla="*/ 0 h 833762"/>
                      <a:gd name="connsiteX3" fmla="*/ 818013 w 818013"/>
                      <a:gd name="connsiteY3" fmla="*/ 433556 h 833762"/>
                      <a:gd name="connsiteX4" fmla="*/ 818013 w 818013"/>
                      <a:gd name="connsiteY4" fmla="*/ 833762 h 833762"/>
                      <a:gd name="connsiteX5" fmla="*/ 425367 w 818013"/>
                      <a:gd name="connsiteY5" fmla="*/ 833762 h 833762"/>
                      <a:gd name="connsiteX6" fmla="*/ 0 w 818013"/>
                      <a:gd name="connsiteY6" fmla="*/ 833762 h 833762"/>
                      <a:gd name="connsiteX7" fmla="*/ 0 w 818013"/>
                      <a:gd name="connsiteY7" fmla="*/ 433556 h 833762"/>
                      <a:gd name="connsiteX8" fmla="*/ 0 w 818013"/>
                      <a:gd name="connsiteY8" fmla="*/ 0 h 83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8013" h="833762" extrusionOk="0">
                        <a:moveTo>
                          <a:pt x="0" y="0"/>
                        </a:moveTo>
                        <a:cubicBezTo>
                          <a:pt x="127261" y="1619"/>
                          <a:pt x="238075" y="-2243"/>
                          <a:pt x="400826" y="0"/>
                        </a:cubicBezTo>
                        <a:cubicBezTo>
                          <a:pt x="563577" y="2243"/>
                          <a:pt x="705287" y="2985"/>
                          <a:pt x="818013" y="0"/>
                        </a:cubicBezTo>
                        <a:cubicBezTo>
                          <a:pt x="839528" y="164241"/>
                          <a:pt x="834028" y="317406"/>
                          <a:pt x="818013" y="433556"/>
                        </a:cubicBezTo>
                        <a:cubicBezTo>
                          <a:pt x="801998" y="549706"/>
                          <a:pt x="826236" y="702384"/>
                          <a:pt x="818013" y="833762"/>
                        </a:cubicBezTo>
                        <a:cubicBezTo>
                          <a:pt x="670810" y="843643"/>
                          <a:pt x="620663" y="829284"/>
                          <a:pt x="425367" y="833762"/>
                        </a:cubicBezTo>
                        <a:cubicBezTo>
                          <a:pt x="230071" y="838240"/>
                          <a:pt x="152920" y="823336"/>
                          <a:pt x="0" y="833762"/>
                        </a:cubicBezTo>
                        <a:cubicBezTo>
                          <a:pt x="10881" y="694958"/>
                          <a:pt x="-5581" y="616214"/>
                          <a:pt x="0" y="433556"/>
                        </a:cubicBezTo>
                        <a:cubicBezTo>
                          <a:pt x="5581" y="250898"/>
                          <a:pt x="7649" y="2151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From </a:t>
            </a:r>
            <a:r>
              <a:rPr lang="ko-KR" altLang="en-US" sz="1200" b="1" dirty="0"/>
              <a:t>사전 준비 논문</a:t>
            </a:r>
          </a:p>
        </p:txBody>
      </p:sp>
    </p:spTree>
    <p:extLst>
      <p:ext uri="{BB962C8B-B14F-4D97-AF65-F5344CB8AC3E}">
        <p14:creationId xmlns:p14="http://schemas.microsoft.com/office/powerpoint/2010/main" val="700111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B1C5546-C53C-C3B4-473C-84CD3875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8800" b="1" dirty="0"/>
              <a:t>2. </a:t>
            </a:r>
            <a:r>
              <a:rPr lang="ko-KR" altLang="en-US" sz="8800" b="1" dirty="0"/>
              <a:t>실험 과정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92905C-D843-1117-4212-FE2188CE3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8FC79B-B327-29FF-EAB8-E5A13D1A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833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2F0CD8-E181-4412-A766-B54214904838}"/>
              </a:ext>
            </a:extLst>
          </p:cNvPr>
          <p:cNvCxnSpPr>
            <a:cxnSpLocks/>
          </p:cNvCxnSpPr>
          <p:nvPr/>
        </p:nvCxnSpPr>
        <p:spPr>
          <a:xfrm>
            <a:off x="763280" y="639224"/>
            <a:ext cx="107632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9DE556-8500-468E-B5D9-DD637AF1427E}"/>
              </a:ext>
            </a:extLst>
          </p:cNvPr>
          <p:cNvSpPr/>
          <p:nvPr/>
        </p:nvSpPr>
        <p:spPr>
          <a:xfrm>
            <a:off x="9472471" y="500414"/>
            <a:ext cx="443883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47E6F4-097A-4A82-A531-EF01F81BE7F5}"/>
              </a:ext>
            </a:extLst>
          </p:cNvPr>
          <p:cNvSpPr/>
          <p:nvPr/>
        </p:nvSpPr>
        <p:spPr>
          <a:xfrm>
            <a:off x="9987374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F8A4CF-9A32-4103-97AF-84141AC94525}"/>
              </a:ext>
            </a:extLst>
          </p:cNvPr>
          <p:cNvSpPr/>
          <p:nvPr/>
        </p:nvSpPr>
        <p:spPr>
          <a:xfrm>
            <a:off x="10502277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20783A-0F73-4D0D-A661-276004ED46FB}"/>
              </a:ext>
            </a:extLst>
          </p:cNvPr>
          <p:cNvSpPr/>
          <p:nvPr/>
        </p:nvSpPr>
        <p:spPr>
          <a:xfrm>
            <a:off x="11017180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A5E666-BAC2-4290-8020-DFB9BE044711}"/>
              </a:ext>
            </a:extLst>
          </p:cNvPr>
          <p:cNvSpPr txBox="1"/>
          <p:nvPr/>
        </p:nvSpPr>
        <p:spPr>
          <a:xfrm>
            <a:off x="625598" y="311799"/>
            <a:ext cx="1726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과정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FA79621A-FF42-4B8A-9B80-ECAB694A0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18D675F-A39C-4465-A4CD-DB9CF92B7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2" b="92308" l="4930" r="93944">
                        <a14:foregroundMark x1="8451" y1="35897" x2="8451" y2="35897"/>
                        <a14:foregroundMark x1="4930" y1="57265" x2="4930" y2="57265"/>
                        <a14:foregroundMark x1="28028" y1="92308" x2="28028" y2="92308"/>
                        <a14:foregroundMark x1="45070" y1="92308" x2="45070" y2="92308"/>
                        <a14:foregroundMark x1="58028" y1="91880" x2="58028" y2="91880"/>
                        <a14:foregroundMark x1="71549" y1="92308" x2="71549" y2="92308"/>
                        <a14:foregroundMark x1="86056" y1="85897" x2="86056" y2="85897"/>
                        <a14:foregroundMark x1="93803" y1="42308" x2="93803" y2="42308"/>
                        <a14:foregroundMark x1="93944" y1="85043" x2="93944" y2="85043"/>
                      </a14:backgroundRemoval>
                    </a14:imgEffect>
                    <a14:imgEffect>
                      <a14:brightnessContrast bright="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2676" y="6564697"/>
            <a:ext cx="571866" cy="188474"/>
          </a:xfrm>
          <a:prstGeom prst="rect">
            <a:avLst/>
          </a:prstGeom>
        </p:spPr>
      </p:pic>
      <p:sp>
        <p:nvSpPr>
          <p:cNvPr id="2" name="AutoShape 2" descr="텍스트, 실내, 장치, 블렌더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131763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텍스트, 실내, 장치, 블렌더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284163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55EC5B4B-2F82-B4AB-9482-03FE28FD50AC}"/>
              </a:ext>
            </a:extLst>
          </p:cNvPr>
          <p:cNvGrpSpPr/>
          <p:nvPr/>
        </p:nvGrpSpPr>
        <p:grpSpPr>
          <a:xfrm>
            <a:off x="131763" y="1022318"/>
            <a:ext cx="8257479" cy="5418935"/>
            <a:chOff x="155001" y="730218"/>
            <a:chExt cx="9317470" cy="6013717"/>
          </a:xfrm>
        </p:grpSpPr>
        <p:sp>
          <p:nvSpPr>
            <p:cNvPr id="44" name="원통형 43">
              <a:extLst>
                <a:ext uri="{FF2B5EF4-FFF2-40B4-BE49-F238E27FC236}">
                  <a16:creationId xmlns:a16="http://schemas.microsoft.com/office/drawing/2014/main" id="{62A86134-DA3F-654C-2CEF-41D270EA4A1A}"/>
                </a:ext>
              </a:extLst>
            </p:cNvPr>
            <p:cNvSpPr/>
            <p:nvPr/>
          </p:nvSpPr>
          <p:spPr>
            <a:xfrm>
              <a:off x="155001" y="2445916"/>
              <a:ext cx="2353271" cy="2320751"/>
            </a:xfrm>
            <a:prstGeom prst="can">
              <a:avLst>
                <a:gd name="adj" fmla="val 16231"/>
              </a:avLst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2060"/>
                  </a:solidFill>
                </a:rPr>
                <a:t>Graphite 1.5g</a:t>
              </a:r>
            </a:p>
            <a:p>
              <a:pPr algn="ctr"/>
              <a:r>
                <a:rPr lang="en-US" altLang="ko-KR" b="1" dirty="0">
                  <a:solidFill>
                    <a:srgbClr val="002060"/>
                  </a:solidFill>
                </a:rPr>
                <a:t>+</a:t>
              </a:r>
            </a:p>
            <a:p>
              <a:pPr algn="ctr"/>
              <a:r>
                <a:rPr lang="en-US" altLang="ko-KR" b="1" dirty="0">
                  <a:solidFill>
                    <a:srgbClr val="002060"/>
                  </a:solidFill>
                </a:rPr>
                <a:t>Silicon 1.5g</a:t>
              </a:r>
            </a:p>
            <a:p>
              <a:pPr algn="ctr"/>
              <a:r>
                <a:rPr lang="en-US" altLang="ko-KR" b="1" dirty="0">
                  <a:solidFill>
                    <a:srgbClr val="002060"/>
                  </a:solidFill>
                </a:rPr>
                <a:t>+</a:t>
              </a:r>
            </a:p>
            <a:p>
              <a:pPr algn="ctr"/>
              <a:r>
                <a:rPr lang="en-US" altLang="ko-KR" b="1" dirty="0">
                  <a:solidFill>
                    <a:srgbClr val="002060"/>
                  </a:solidFill>
                </a:rPr>
                <a:t>Super–P 0.375g</a:t>
              </a:r>
              <a:endParaRPr lang="ko-KR" alt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46" name="원통형 45">
              <a:extLst>
                <a:ext uri="{FF2B5EF4-FFF2-40B4-BE49-F238E27FC236}">
                  <a16:creationId xmlns:a16="http://schemas.microsoft.com/office/drawing/2014/main" id="{EE96C3F4-8353-A134-2AE0-10FF875D705B}"/>
                </a:ext>
              </a:extLst>
            </p:cNvPr>
            <p:cNvSpPr/>
            <p:nvPr/>
          </p:nvSpPr>
          <p:spPr>
            <a:xfrm>
              <a:off x="3527116" y="730218"/>
              <a:ext cx="2508069" cy="2688001"/>
            </a:xfrm>
            <a:prstGeom prst="can">
              <a:avLst>
                <a:gd name="adj" fmla="val 15597"/>
              </a:avLst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활물질</a:t>
              </a:r>
              <a:r>
                <a:rPr lang="ko-KR" altLang="en-US" b="1" dirty="0">
                  <a:solidFill>
                    <a:schemeClr val="tx1"/>
                  </a:solidFill>
                </a:rPr>
                <a:t> </a:t>
              </a:r>
              <a:r>
                <a:rPr lang="en-US" altLang="ko-KR" b="1" dirty="0">
                  <a:solidFill>
                    <a:schemeClr val="tx1"/>
                  </a:solidFill>
                </a:rPr>
                <a:t>/ </a:t>
              </a:r>
              <a:r>
                <a:rPr lang="ko-KR" altLang="en-US" b="1" dirty="0">
                  <a:solidFill>
                    <a:schemeClr val="tx1"/>
                  </a:solidFill>
                </a:rPr>
                <a:t>바인더 </a:t>
              </a:r>
              <a:r>
                <a:rPr lang="en-US" altLang="ko-KR" b="1" dirty="0">
                  <a:solidFill>
                    <a:schemeClr val="tx1"/>
                  </a:solidFill>
                </a:rPr>
                <a:t>[ 3.375g ]</a:t>
              </a:r>
            </a:p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+ </a:t>
              </a:r>
            </a:p>
            <a:p>
              <a:pPr algn="ctr"/>
              <a:endParaRPr lang="en-US" altLang="ko-KR" b="1" dirty="0">
                <a:solidFill>
                  <a:srgbClr val="00B050"/>
                </a:solidFill>
              </a:endParaRPr>
            </a:p>
            <a:p>
              <a:pPr algn="ctr"/>
              <a:r>
                <a:rPr lang="en-US" altLang="ko-KR" b="1" dirty="0">
                  <a:solidFill>
                    <a:srgbClr val="00B050"/>
                  </a:solidFill>
                </a:rPr>
                <a:t>CMC / SBR</a:t>
              </a:r>
            </a:p>
            <a:p>
              <a:pPr algn="ctr"/>
              <a:r>
                <a:rPr lang="en-US" altLang="ko-KR" b="1" dirty="0">
                  <a:solidFill>
                    <a:srgbClr val="00B050"/>
                  </a:solidFill>
                </a:rPr>
                <a:t>[ 26.25g / 0.28125g ] </a:t>
              </a:r>
              <a:endParaRPr lang="ko-KR" altLang="en-US" b="1" dirty="0">
                <a:solidFill>
                  <a:srgbClr val="00B050"/>
                </a:solidFill>
              </a:endParaRPr>
            </a:p>
            <a:p>
              <a:pPr algn="ctr"/>
              <a:endParaRPr lang="ko-KR" altLang="en-US" dirty="0"/>
            </a:p>
          </p:txBody>
        </p:sp>
        <p:sp>
          <p:nvSpPr>
            <p:cNvPr id="47" name="원통형 46">
              <a:extLst>
                <a:ext uri="{FF2B5EF4-FFF2-40B4-BE49-F238E27FC236}">
                  <a16:creationId xmlns:a16="http://schemas.microsoft.com/office/drawing/2014/main" id="{E6D4BEEB-88F3-05B6-5B9E-4F579C54AD8A}"/>
                </a:ext>
              </a:extLst>
            </p:cNvPr>
            <p:cNvSpPr/>
            <p:nvPr/>
          </p:nvSpPr>
          <p:spPr>
            <a:xfrm>
              <a:off x="3527115" y="4055934"/>
              <a:ext cx="2508068" cy="2688001"/>
            </a:xfrm>
            <a:prstGeom prst="can">
              <a:avLst>
                <a:gd name="adj" fmla="val 18429"/>
              </a:avLst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활물질</a:t>
              </a:r>
              <a:r>
                <a:rPr lang="ko-KR" altLang="en-US" b="1" dirty="0">
                  <a:solidFill>
                    <a:schemeClr val="tx1"/>
                  </a:solidFill>
                </a:rPr>
                <a:t> </a:t>
              </a:r>
              <a:r>
                <a:rPr lang="en-US" altLang="ko-KR" b="1" dirty="0">
                  <a:solidFill>
                    <a:schemeClr val="tx1"/>
                  </a:solidFill>
                </a:rPr>
                <a:t>/ </a:t>
              </a:r>
              <a:r>
                <a:rPr lang="ko-KR" altLang="en-US" b="1" dirty="0">
                  <a:solidFill>
                    <a:schemeClr val="tx1"/>
                  </a:solidFill>
                </a:rPr>
                <a:t>바인더 </a:t>
              </a:r>
              <a:r>
                <a:rPr lang="en-US" altLang="ko-KR" b="1" dirty="0">
                  <a:solidFill>
                    <a:schemeClr val="tx1"/>
                  </a:solidFill>
                </a:rPr>
                <a:t>[ 3.375g ]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altLang="ko-KR" b="1" dirty="0">
                  <a:solidFill>
                    <a:srgbClr val="00B050"/>
                  </a:solidFill>
                </a:rPr>
                <a:t>PAA</a:t>
              </a:r>
            </a:p>
            <a:p>
              <a:pPr algn="ctr"/>
              <a:r>
                <a:rPr lang="en-US" altLang="ko-KR" b="1" dirty="0">
                  <a:solidFill>
                    <a:srgbClr val="00B050"/>
                  </a:solidFill>
                </a:rPr>
                <a:t>[ 4.6875g ]</a:t>
              </a:r>
              <a:endParaRPr lang="ko-KR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55" name="화살표: 왼쪽 54">
              <a:extLst>
                <a:ext uri="{FF2B5EF4-FFF2-40B4-BE49-F238E27FC236}">
                  <a16:creationId xmlns:a16="http://schemas.microsoft.com/office/drawing/2014/main" id="{64C68146-3329-AE4F-D5E4-033B336ADE5C}"/>
                </a:ext>
              </a:extLst>
            </p:cNvPr>
            <p:cNvSpPr/>
            <p:nvPr/>
          </p:nvSpPr>
          <p:spPr>
            <a:xfrm rot="9002188">
              <a:off x="2610484" y="2143963"/>
              <a:ext cx="748583" cy="430982"/>
            </a:xfrm>
            <a:prstGeom prst="lef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화살표: 왼쪽 55">
              <a:extLst>
                <a:ext uri="{FF2B5EF4-FFF2-40B4-BE49-F238E27FC236}">
                  <a16:creationId xmlns:a16="http://schemas.microsoft.com/office/drawing/2014/main" id="{3A37B8A0-3300-D248-F649-9B55D5529BC2}"/>
                </a:ext>
              </a:extLst>
            </p:cNvPr>
            <p:cNvSpPr/>
            <p:nvPr/>
          </p:nvSpPr>
          <p:spPr>
            <a:xfrm rot="13892345">
              <a:off x="2587328" y="4842574"/>
              <a:ext cx="736238" cy="438208"/>
            </a:xfrm>
            <a:prstGeom prst="leftArrow">
              <a:avLst/>
            </a:prstGeom>
            <a:solidFill>
              <a:srgbClr val="595959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화살표: 왼쪽 61">
              <a:extLst>
                <a:ext uri="{FF2B5EF4-FFF2-40B4-BE49-F238E27FC236}">
                  <a16:creationId xmlns:a16="http://schemas.microsoft.com/office/drawing/2014/main" id="{2B6C723E-EAA0-06CE-945C-2BDEFAEB8FA8}"/>
                </a:ext>
              </a:extLst>
            </p:cNvPr>
            <p:cNvSpPr/>
            <p:nvPr/>
          </p:nvSpPr>
          <p:spPr>
            <a:xfrm rot="10800000">
              <a:off x="6114036" y="3385945"/>
              <a:ext cx="748583" cy="430982"/>
            </a:xfrm>
            <a:prstGeom prst="lef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9" name="그림 1028">
              <a:extLst>
                <a:ext uri="{FF2B5EF4-FFF2-40B4-BE49-F238E27FC236}">
                  <a16:creationId xmlns:a16="http://schemas.microsoft.com/office/drawing/2014/main" id="{0558A659-47E5-CFCD-74ED-4242CD684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5152" y="2253461"/>
              <a:ext cx="2467319" cy="2695951"/>
            </a:xfrm>
            <a:prstGeom prst="rect">
              <a:avLst/>
            </a:prstGeom>
          </p:spPr>
        </p:pic>
      </p:grpSp>
      <p:sp>
        <p:nvSpPr>
          <p:cNvPr id="1031" name="화살표: 왼쪽 1030">
            <a:extLst>
              <a:ext uri="{FF2B5EF4-FFF2-40B4-BE49-F238E27FC236}">
                <a16:creationId xmlns:a16="http://schemas.microsoft.com/office/drawing/2014/main" id="{1D10EA3E-A394-C994-EAD2-1D7AA4B2B798}"/>
              </a:ext>
            </a:extLst>
          </p:cNvPr>
          <p:cNvSpPr/>
          <p:nvPr/>
        </p:nvSpPr>
        <p:spPr>
          <a:xfrm rot="10800000">
            <a:off x="8598399" y="3467066"/>
            <a:ext cx="699436" cy="430982"/>
          </a:xfrm>
          <a:prstGeom prst="lef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4" name="그림 1033">
            <a:extLst>
              <a:ext uri="{FF2B5EF4-FFF2-40B4-BE49-F238E27FC236}">
                <a16:creationId xmlns:a16="http://schemas.microsoft.com/office/drawing/2014/main" id="{C6008A07-955A-CBF5-B494-7F5426277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3904" y="2497926"/>
            <a:ext cx="2420627" cy="2248670"/>
          </a:xfrm>
          <a:prstGeom prst="rect">
            <a:avLst/>
          </a:prstGeom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CBE34BA8-49E0-9193-EA08-967679E2F813}"/>
              </a:ext>
            </a:extLst>
          </p:cNvPr>
          <p:cNvSpPr txBox="1"/>
          <p:nvPr/>
        </p:nvSpPr>
        <p:spPr>
          <a:xfrm>
            <a:off x="6139115" y="4925380"/>
            <a:ext cx="2300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/>
              <a:t> &lt;</a:t>
            </a:r>
            <a:r>
              <a:rPr lang="ko-KR" altLang="en-US" sz="1400" b="1" dirty="0" err="1"/>
              <a:t>슬러리</a:t>
            </a:r>
            <a:r>
              <a:rPr lang="ko-KR" altLang="en-US" sz="1400" b="1"/>
              <a:t> </a:t>
            </a:r>
            <a:r>
              <a:rPr lang="ko-KR" altLang="en-US" sz="1400" b="1" dirty="0"/>
              <a:t>코팅</a:t>
            </a:r>
            <a:r>
              <a:rPr lang="en-US" altLang="ko-KR" sz="1400" b="1" dirty="0"/>
              <a:t>&gt;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5D3F7714-83D7-1958-0FC4-460A92413F14}"/>
              </a:ext>
            </a:extLst>
          </p:cNvPr>
          <p:cNvSpPr txBox="1"/>
          <p:nvPr/>
        </p:nvSpPr>
        <p:spPr>
          <a:xfrm>
            <a:off x="9424254" y="4951219"/>
            <a:ext cx="2600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 err="1"/>
              <a:t>코인셀</a:t>
            </a:r>
            <a:r>
              <a:rPr lang="ko-KR" altLang="en-US" sz="1400" b="1" dirty="0"/>
              <a:t> 제작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C6DAEAD0-A1B1-FF3E-4C5B-60677FC2F667}"/>
              </a:ext>
            </a:extLst>
          </p:cNvPr>
          <p:cNvSpPr/>
          <p:nvPr/>
        </p:nvSpPr>
        <p:spPr>
          <a:xfrm>
            <a:off x="6126573" y="2332087"/>
            <a:ext cx="2324183" cy="2561516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833F57B7-B4AD-77EF-090B-894FB6AE118A}"/>
              </a:ext>
            </a:extLst>
          </p:cNvPr>
          <p:cNvSpPr/>
          <p:nvPr/>
        </p:nvSpPr>
        <p:spPr>
          <a:xfrm>
            <a:off x="9386635" y="2350895"/>
            <a:ext cx="2648202" cy="2542711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A77A7F-2DDF-A061-A5EF-5BD944D557BE}"/>
              </a:ext>
            </a:extLst>
          </p:cNvPr>
          <p:cNvSpPr txBox="1"/>
          <p:nvPr/>
        </p:nvSpPr>
        <p:spPr>
          <a:xfrm>
            <a:off x="436563" y="2082800"/>
            <a:ext cx="141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동일한 조건</a:t>
            </a:r>
          </a:p>
        </p:txBody>
      </p:sp>
      <p:sp>
        <p:nvSpPr>
          <p:cNvPr id="19" name="원통형 18">
            <a:extLst>
              <a:ext uri="{FF2B5EF4-FFF2-40B4-BE49-F238E27FC236}">
                <a16:creationId xmlns:a16="http://schemas.microsoft.com/office/drawing/2014/main" id="{F1C8E418-3185-1E0F-78DD-2A0438C8F48E}"/>
              </a:ext>
            </a:extLst>
          </p:cNvPr>
          <p:cNvSpPr/>
          <p:nvPr/>
        </p:nvSpPr>
        <p:spPr>
          <a:xfrm>
            <a:off x="3120250" y="999956"/>
            <a:ext cx="2222741" cy="1328685"/>
          </a:xfrm>
          <a:prstGeom prst="can">
            <a:avLst>
              <a:gd name="adj" fmla="val 25774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err="1">
                <a:solidFill>
                  <a:srgbClr val="002060"/>
                </a:solidFill>
              </a:rPr>
              <a:t>활물질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/ </a:t>
            </a:r>
            <a:r>
              <a:rPr lang="ko-KR" altLang="en-US" b="1" dirty="0">
                <a:solidFill>
                  <a:srgbClr val="002060"/>
                </a:solidFill>
              </a:rPr>
              <a:t>바인더 </a:t>
            </a:r>
            <a:r>
              <a:rPr lang="en-US" altLang="ko-KR" b="1" dirty="0">
                <a:solidFill>
                  <a:srgbClr val="002060"/>
                </a:solidFill>
              </a:rPr>
              <a:t>[ 3.375g ]</a:t>
            </a:r>
          </a:p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ko-KR" altLang="en-US" b="1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20" name="원통형 19">
            <a:extLst>
              <a:ext uri="{FF2B5EF4-FFF2-40B4-BE49-F238E27FC236}">
                <a16:creationId xmlns:a16="http://schemas.microsoft.com/office/drawing/2014/main" id="{7F7E319C-E418-5368-28AE-01EF7B0877AE}"/>
              </a:ext>
            </a:extLst>
          </p:cNvPr>
          <p:cNvSpPr/>
          <p:nvPr/>
        </p:nvSpPr>
        <p:spPr>
          <a:xfrm>
            <a:off x="3120251" y="4019107"/>
            <a:ext cx="2222741" cy="1417948"/>
          </a:xfrm>
          <a:prstGeom prst="can">
            <a:avLst>
              <a:gd name="adj" fmla="val 21653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err="1">
                <a:solidFill>
                  <a:srgbClr val="002060"/>
                </a:solidFill>
              </a:rPr>
              <a:t>활물질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/ </a:t>
            </a:r>
            <a:r>
              <a:rPr lang="ko-KR" altLang="en-US" b="1" dirty="0">
                <a:solidFill>
                  <a:srgbClr val="002060"/>
                </a:solidFill>
              </a:rPr>
              <a:t>바인더 </a:t>
            </a:r>
            <a:r>
              <a:rPr lang="en-US" altLang="ko-KR" b="1" dirty="0">
                <a:solidFill>
                  <a:srgbClr val="002060"/>
                </a:solidFill>
              </a:rPr>
              <a:t>[ 3.375g ]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endParaRPr lang="ko-KR" altLang="en-US" b="1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761EB9-9ACF-316D-85A4-A07EE8B4DFAE}"/>
              </a:ext>
            </a:extLst>
          </p:cNvPr>
          <p:cNvSpPr txBox="1"/>
          <p:nvPr/>
        </p:nvSpPr>
        <p:spPr>
          <a:xfrm>
            <a:off x="8423530" y="3908216"/>
            <a:ext cx="96151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C00000"/>
                </a:solidFill>
              </a:rPr>
              <a:t>전극 건조 </a:t>
            </a:r>
          </a:p>
        </p:txBody>
      </p:sp>
    </p:spTree>
    <p:extLst>
      <p:ext uri="{BB962C8B-B14F-4D97-AF65-F5344CB8AC3E}">
        <p14:creationId xmlns:p14="http://schemas.microsoft.com/office/powerpoint/2010/main" val="766217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2F0CD8-E181-4412-A766-B54214904838}"/>
              </a:ext>
            </a:extLst>
          </p:cNvPr>
          <p:cNvCxnSpPr>
            <a:cxnSpLocks/>
          </p:cNvCxnSpPr>
          <p:nvPr/>
        </p:nvCxnSpPr>
        <p:spPr>
          <a:xfrm>
            <a:off x="714375" y="638175"/>
            <a:ext cx="107632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9DE556-8500-468E-B5D9-DD637AF1427E}"/>
              </a:ext>
            </a:extLst>
          </p:cNvPr>
          <p:cNvSpPr/>
          <p:nvPr/>
        </p:nvSpPr>
        <p:spPr>
          <a:xfrm>
            <a:off x="9472471" y="500414"/>
            <a:ext cx="443883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47E6F4-097A-4A82-A531-EF01F81BE7F5}"/>
              </a:ext>
            </a:extLst>
          </p:cNvPr>
          <p:cNvSpPr/>
          <p:nvPr/>
        </p:nvSpPr>
        <p:spPr>
          <a:xfrm>
            <a:off x="9987374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F8A4CF-9A32-4103-97AF-84141AC94525}"/>
              </a:ext>
            </a:extLst>
          </p:cNvPr>
          <p:cNvSpPr/>
          <p:nvPr/>
        </p:nvSpPr>
        <p:spPr>
          <a:xfrm>
            <a:off x="10502277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20783A-0F73-4D0D-A661-276004ED46FB}"/>
              </a:ext>
            </a:extLst>
          </p:cNvPr>
          <p:cNvSpPr/>
          <p:nvPr/>
        </p:nvSpPr>
        <p:spPr>
          <a:xfrm>
            <a:off x="11017180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A5E666-BAC2-4290-8020-DFB9BE044711}"/>
              </a:ext>
            </a:extLst>
          </p:cNvPr>
          <p:cNvSpPr txBox="1"/>
          <p:nvPr/>
        </p:nvSpPr>
        <p:spPr>
          <a:xfrm>
            <a:off x="625598" y="311799"/>
            <a:ext cx="1726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과정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18D675F-A39C-4465-A4CD-DB9CF92B7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2" b="92308" l="4930" r="93944">
                        <a14:foregroundMark x1="8451" y1="35897" x2="8451" y2="35897"/>
                        <a14:foregroundMark x1="4930" y1="57265" x2="4930" y2="57265"/>
                        <a14:foregroundMark x1="28028" y1="92308" x2="28028" y2="92308"/>
                        <a14:foregroundMark x1="45070" y1="92308" x2="45070" y2="92308"/>
                        <a14:foregroundMark x1="58028" y1="91880" x2="58028" y2="91880"/>
                        <a14:foregroundMark x1="71549" y1="92308" x2="71549" y2="92308"/>
                        <a14:foregroundMark x1="86056" y1="85897" x2="86056" y2="85897"/>
                        <a14:foregroundMark x1="93803" y1="42308" x2="93803" y2="42308"/>
                        <a14:foregroundMark x1="93944" y1="85043" x2="93944" y2="85043"/>
                      </a14:backgroundRemoval>
                    </a14:imgEffect>
                    <a14:imgEffect>
                      <a14:brightnessContrast bright="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2676" y="6564697"/>
            <a:ext cx="571866" cy="188474"/>
          </a:xfrm>
          <a:prstGeom prst="rect">
            <a:avLst/>
          </a:prstGeom>
        </p:spPr>
      </p:pic>
      <p:sp>
        <p:nvSpPr>
          <p:cNvPr id="2" name="AutoShape 2" descr="텍스트, 실내, 장치, 블렌더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131763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텍스트, 실내, 장치, 블렌더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284163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BEE6F18-FCF8-9285-2BA3-6F7A0F72B1B3}"/>
              </a:ext>
            </a:extLst>
          </p:cNvPr>
          <p:cNvGrpSpPr/>
          <p:nvPr/>
        </p:nvGrpSpPr>
        <p:grpSpPr>
          <a:xfrm>
            <a:off x="517716" y="1023582"/>
            <a:ext cx="11220893" cy="4706007"/>
            <a:chOff x="517716" y="1023582"/>
            <a:chExt cx="11220893" cy="470600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29FDAF2-1071-5825-E96F-8D99327C6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716" y="1023582"/>
              <a:ext cx="3258005" cy="4706007"/>
            </a:xfrm>
            <a:prstGeom prst="rect">
              <a:avLst/>
            </a:prstGeom>
          </p:spPr>
        </p:pic>
        <p:pic>
          <p:nvPicPr>
            <p:cNvPr id="10" name="Picture 6" descr="실내, 장치, 저울, 블렌더이(가) 표시된 사진&#10;&#10;자동 생성된 설명">
              <a:extLst>
                <a:ext uri="{FF2B5EF4-FFF2-40B4-BE49-F238E27FC236}">
                  <a16:creationId xmlns:a16="http://schemas.microsoft.com/office/drawing/2014/main" id="{69C556E5-654A-BB19-38FF-FE818D3EDA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2716" y="1023582"/>
              <a:ext cx="3564073" cy="4692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텍스트, 실내, 주방기기이(가) 표시된 사진&#10;&#10;자동 생성된 설명">
              <a:extLst>
                <a:ext uri="{FF2B5EF4-FFF2-40B4-BE49-F238E27FC236}">
                  <a16:creationId xmlns:a16="http://schemas.microsoft.com/office/drawing/2014/main" id="{6B3835BC-A07E-5736-2B5C-9AF8181378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4664" y="1023582"/>
              <a:ext cx="3553945" cy="4679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A6FA78-D84E-B786-CF46-AF8D77156149}"/>
              </a:ext>
            </a:extLst>
          </p:cNvPr>
          <p:cNvSpPr/>
          <p:nvPr/>
        </p:nvSpPr>
        <p:spPr>
          <a:xfrm>
            <a:off x="1224062" y="5847591"/>
            <a:ext cx="1851146" cy="69861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Silicon[1.5g]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Graphite[1.5g]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4BD57A-46D8-1EFD-06D0-9D5E201FAC5D}"/>
              </a:ext>
            </a:extLst>
          </p:cNvPr>
          <p:cNvSpPr/>
          <p:nvPr/>
        </p:nvSpPr>
        <p:spPr>
          <a:xfrm>
            <a:off x="4920927" y="5815745"/>
            <a:ext cx="2350146" cy="74300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Silicon / Graphite [3g]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Super-P [0.375g]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542BEE-4C37-2521-A1C9-92064D9044C9}"/>
              </a:ext>
            </a:extLst>
          </p:cNvPr>
          <p:cNvSpPr/>
          <p:nvPr/>
        </p:nvSpPr>
        <p:spPr>
          <a:xfrm>
            <a:off x="9034242" y="5815745"/>
            <a:ext cx="2350146" cy="74300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Dry Mixing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[1 min, 2,000rpm]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846182-D1D8-95E4-464D-30DE18746A4E}"/>
              </a:ext>
            </a:extLst>
          </p:cNvPr>
          <p:cNvSpPr/>
          <p:nvPr/>
        </p:nvSpPr>
        <p:spPr>
          <a:xfrm>
            <a:off x="1224062" y="5847591"/>
            <a:ext cx="1851146" cy="69861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690EF5-F51A-D112-9A6B-40E6256690AF}"/>
              </a:ext>
            </a:extLst>
          </p:cNvPr>
          <p:cNvSpPr/>
          <p:nvPr/>
        </p:nvSpPr>
        <p:spPr>
          <a:xfrm>
            <a:off x="4920927" y="5820959"/>
            <a:ext cx="2335884" cy="73779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7AC371-DE5F-F215-9C7A-6DA4394467EE}"/>
              </a:ext>
            </a:extLst>
          </p:cNvPr>
          <p:cNvSpPr/>
          <p:nvPr/>
        </p:nvSpPr>
        <p:spPr>
          <a:xfrm>
            <a:off x="9048504" y="5808411"/>
            <a:ext cx="2335884" cy="73779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966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2F0CD8-E181-4412-A766-B54214904838}"/>
              </a:ext>
            </a:extLst>
          </p:cNvPr>
          <p:cNvCxnSpPr>
            <a:cxnSpLocks/>
          </p:cNvCxnSpPr>
          <p:nvPr/>
        </p:nvCxnSpPr>
        <p:spPr>
          <a:xfrm>
            <a:off x="714375" y="638175"/>
            <a:ext cx="107632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9DE556-8500-468E-B5D9-DD637AF1427E}"/>
              </a:ext>
            </a:extLst>
          </p:cNvPr>
          <p:cNvSpPr/>
          <p:nvPr/>
        </p:nvSpPr>
        <p:spPr>
          <a:xfrm>
            <a:off x="9472471" y="500414"/>
            <a:ext cx="443883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47E6F4-097A-4A82-A531-EF01F81BE7F5}"/>
              </a:ext>
            </a:extLst>
          </p:cNvPr>
          <p:cNvSpPr/>
          <p:nvPr/>
        </p:nvSpPr>
        <p:spPr>
          <a:xfrm>
            <a:off x="9987374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F8A4CF-9A32-4103-97AF-84141AC94525}"/>
              </a:ext>
            </a:extLst>
          </p:cNvPr>
          <p:cNvSpPr/>
          <p:nvPr/>
        </p:nvSpPr>
        <p:spPr>
          <a:xfrm>
            <a:off x="10502277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20783A-0F73-4D0D-A661-276004ED46FB}"/>
              </a:ext>
            </a:extLst>
          </p:cNvPr>
          <p:cNvSpPr/>
          <p:nvPr/>
        </p:nvSpPr>
        <p:spPr>
          <a:xfrm>
            <a:off x="11017180" y="500413"/>
            <a:ext cx="443883" cy="45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A5E666-BAC2-4290-8020-DFB9BE044711}"/>
              </a:ext>
            </a:extLst>
          </p:cNvPr>
          <p:cNvSpPr txBox="1"/>
          <p:nvPr/>
        </p:nvSpPr>
        <p:spPr>
          <a:xfrm>
            <a:off x="625598" y="311799"/>
            <a:ext cx="1726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과정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FA79621A-FF42-4B8A-9B80-ECAB694A0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A99B0-FB32-4AEC-98FD-0ECB435D5BC8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18D675F-A39C-4465-A4CD-DB9CF92B7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2" b="92308" l="4930" r="93944">
                        <a14:foregroundMark x1="8451" y1="35897" x2="8451" y2="35897"/>
                        <a14:foregroundMark x1="4930" y1="57265" x2="4930" y2="57265"/>
                        <a14:foregroundMark x1="28028" y1="92308" x2="28028" y2="92308"/>
                        <a14:foregroundMark x1="45070" y1="92308" x2="45070" y2="92308"/>
                        <a14:foregroundMark x1="58028" y1="91880" x2="58028" y2="91880"/>
                        <a14:foregroundMark x1="71549" y1="92308" x2="71549" y2="92308"/>
                        <a14:foregroundMark x1="86056" y1="85897" x2="86056" y2="85897"/>
                        <a14:foregroundMark x1="93803" y1="42308" x2="93803" y2="42308"/>
                        <a14:foregroundMark x1="93944" y1="85043" x2="93944" y2="85043"/>
                      </a14:backgroundRemoval>
                    </a14:imgEffect>
                    <a14:imgEffect>
                      <a14:brightnessContrast bright="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2676" y="6564697"/>
            <a:ext cx="571866" cy="188474"/>
          </a:xfrm>
          <a:prstGeom prst="rect">
            <a:avLst/>
          </a:prstGeom>
        </p:spPr>
      </p:pic>
      <p:sp>
        <p:nvSpPr>
          <p:cNvPr id="2" name="AutoShape 2" descr="텍스트, 실내, 장치, 블렌더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131763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텍스트, 실내, 장치, 블렌더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284163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ECBF38A-0F06-3CA2-74CC-701629F82058}"/>
              </a:ext>
            </a:extLst>
          </p:cNvPr>
          <p:cNvGrpSpPr/>
          <p:nvPr/>
        </p:nvGrpSpPr>
        <p:grpSpPr>
          <a:xfrm>
            <a:off x="436563" y="1384667"/>
            <a:ext cx="5938110" cy="5288932"/>
            <a:chOff x="289086" y="1057523"/>
            <a:chExt cx="6085587" cy="561607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85EFCDA-3B58-ACF3-4ADB-3631287CFAF1}"/>
                </a:ext>
              </a:extLst>
            </p:cNvPr>
            <p:cNvGrpSpPr/>
            <p:nvPr/>
          </p:nvGrpSpPr>
          <p:grpSpPr>
            <a:xfrm>
              <a:off x="289086" y="1057523"/>
              <a:ext cx="5520099" cy="4951391"/>
              <a:chOff x="289086" y="1057523"/>
              <a:chExt cx="5520099" cy="4951391"/>
            </a:xfrm>
            <a:solidFill>
              <a:srgbClr val="BFBFBF"/>
            </a:solidFill>
          </p:grpSpPr>
          <p:sp>
            <p:nvSpPr>
              <p:cNvPr id="4" name="설명선: 아래쪽 화살표 3">
                <a:extLst>
                  <a:ext uri="{FF2B5EF4-FFF2-40B4-BE49-F238E27FC236}">
                    <a16:creationId xmlns:a16="http://schemas.microsoft.com/office/drawing/2014/main" id="{E133FD76-A5D7-79AB-2CF5-4719E0C87B67}"/>
                  </a:ext>
                </a:extLst>
              </p:cNvPr>
              <p:cNvSpPr/>
              <p:nvPr/>
            </p:nvSpPr>
            <p:spPr>
              <a:xfrm>
                <a:off x="436563" y="1057523"/>
                <a:ext cx="5225147" cy="1454327"/>
              </a:xfrm>
              <a:prstGeom prst="downArrowCallout">
                <a:avLst/>
              </a:prstGeom>
              <a:grp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err="1">
                    <a:solidFill>
                      <a:schemeClr val="tx1"/>
                    </a:solidFill>
                  </a:rPr>
                  <a:t>활물질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b="1" dirty="0" err="1">
                    <a:solidFill>
                      <a:schemeClr val="tx1"/>
                    </a:solidFill>
                  </a:rPr>
                  <a:t>도전재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+CMC 10g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설명선: 아래쪽 화살표 14">
                <a:extLst>
                  <a:ext uri="{FF2B5EF4-FFF2-40B4-BE49-F238E27FC236}">
                    <a16:creationId xmlns:a16="http://schemas.microsoft.com/office/drawing/2014/main" id="{D027E3C0-A7B1-62FA-FFDC-2345080525C1}"/>
                  </a:ext>
                </a:extLst>
              </p:cNvPr>
              <p:cNvSpPr/>
              <p:nvPr/>
            </p:nvSpPr>
            <p:spPr>
              <a:xfrm>
                <a:off x="436563" y="3036056"/>
                <a:ext cx="5225146" cy="1454327"/>
              </a:xfrm>
              <a:prstGeom prst="downArrowCallout">
                <a:avLst>
                  <a:gd name="adj1" fmla="val 25000"/>
                  <a:gd name="adj2" fmla="val 24401"/>
                  <a:gd name="adj3" fmla="val 25000"/>
                  <a:gd name="adj4" fmla="val 64977"/>
                </a:avLst>
              </a:prstGeom>
              <a:grp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err="1">
                    <a:solidFill>
                      <a:schemeClr val="tx1"/>
                    </a:solidFill>
                  </a:rPr>
                  <a:t>활물질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+ </a:t>
                </a:r>
                <a:r>
                  <a:rPr lang="ko-KR" altLang="en-US" b="1" dirty="0" err="1">
                    <a:solidFill>
                      <a:schemeClr val="tx1"/>
                    </a:solidFill>
                  </a:rPr>
                  <a:t>도전재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+ CMC 20g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329B6B4-016C-B182-7291-C7D19295054F}"/>
                  </a:ext>
                </a:extLst>
              </p:cNvPr>
              <p:cNvSpPr/>
              <p:nvPr/>
            </p:nvSpPr>
            <p:spPr>
              <a:xfrm>
                <a:off x="289086" y="5053146"/>
                <a:ext cx="5520099" cy="955768"/>
              </a:xfrm>
              <a:prstGeom prst="rect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err="1">
                    <a:solidFill>
                      <a:schemeClr val="tx1"/>
                    </a:solidFill>
                  </a:rPr>
                  <a:t>활물질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+ </a:t>
                </a:r>
                <a:r>
                  <a:rPr lang="ko-KR" altLang="en-US" b="1" dirty="0" err="1">
                    <a:solidFill>
                      <a:schemeClr val="tx1"/>
                    </a:solidFill>
                  </a:rPr>
                  <a:t>도전재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+ CMC 26.25g + SBR 0.28125g 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화살표: 오각형 48">
              <a:extLst>
                <a:ext uri="{FF2B5EF4-FFF2-40B4-BE49-F238E27FC236}">
                  <a16:creationId xmlns:a16="http://schemas.microsoft.com/office/drawing/2014/main" id="{F41F5C96-C44A-FD42-E39D-943DFA3C257B}"/>
                </a:ext>
              </a:extLst>
            </p:cNvPr>
            <p:cNvSpPr/>
            <p:nvPr/>
          </p:nvSpPr>
          <p:spPr>
            <a:xfrm flipH="1">
              <a:off x="3675584" y="2327955"/>
              <a:ext cx="2699089" cy="426720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Hand mixing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화살표: 오각형 49">
              <a:extLst>
                <a:ext uri="{FF2B5EF4-FFF2-40B4-BE49-F238E27FC236}">
                  <a16:creationId xmlns:a16="http://schemas.microsoft.com/office/drawing/2014/main" id="{ADCDE38B-7441-7518-78CD-ECD369E56FD0}"/>
                </a:ext>
              </a:extLst>
            </p:cNvPr>
            <p:cNvSpPr/>
            <p:nvPr/>
          </p:nvSpPr>
          <p:spPr>
            <a:xfrm flipH="1">
              <a:off x="3675584" y="4329761"/>
              <a:ext cx="2699089" cy="426720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Hand &amp; </a:t>
              </a:r>
              <a:r>
                <a:rPr lang="en-US" altLang="ko-KR" b="1" dirty="0" err="1">
                  <a:solidFill>
                    <a:schemeClr val="tx1"/>
                  </a:solidFill>
                </a:rPr>
                <a:t>Thinky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화살표: 오각형 50">
              <a:extLst>
                <a:ext uri="{FF2B5EF4-FFF2-40B4-BE49-F238E27FC236}">
                  <a16:creationId xmlns:a16="http://schemas.microsoft.com/office/drawing/2014/main" id="{A68EAE6E-4966-3A29-2D8E-EA010BF7ACE4}"/>
                </a:ext>
              </a:extLst>
            </p:cNvPr>
            <p:cNvSpPr/>
            <p:nvPr/>
          </p:nvSpPr>
          <p:spPr>
            <a:xfrm flipH="1">
              <a:off x="3675584" y="6246878"/>
              <a:ext cx="2699089" cy="426720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Hand &amp; </a:t>
              </a:r>
              <a:r>
                <a:rPr lang="en-US" altLang="ko-KR" b="1" dirty="0" err="1">
                  <a:solidFill>
                    <a:schemeClr val="tx1"/>
                  </a:solidFill>
                </a:rPr>
                <a:t>Thinky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FCDB9BBA-444A-B931-90F6-D9E7A257B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903" y="1660331"/>
            <a:ext cx="3353268" cy="407726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443777A-DBC2-A201-7216-0B3C81B1C900}"/>
              </a:ext>
            </a:extLst>
          </p:cNvPr>
          <p:cNvSpPr txBox="1"/>
          <p:nvPr/>
        </p:nvSpPr>
        <p:spPr>
          <a:xfrm>
            <a:off x="8064137" y="4197531"/>
            <a:ext cx="175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29.90625</a:t>
            </a:r>
            <a:endParaRPr lang="ko-KR" altLang="en-US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DF6F74-B503-E550-A6D5-3AF398F503EE}"/>
              </a:ext>
            </a:extLst>
          </p:cNvPr>
          <p:cNvSpPr txBox="1"/>
          <p:nvPr/>
        </p:nvSpPr>
        <p:spPr>
          <a:xfrm>
            <a:off x="-34910" y="735950"/>
            <a:ext cx="404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CMC/SBR Slurry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B2803A9-350B-7F81-DCA7-2E66C910094F}"/>
              </a:ext>
            </a:extLst>
          </p:cNvPr>
          <p:cNvSpPr/>
          <p:nvPr/>
        </p:nvSpPr>
        <p:spPr>
          <a:xfrm>
            <a:off x="0" y="735950"/>
            <a:ext cx="1802674" cy="390628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2858D3F-6F3D-C42B-3529-3A47BE33D6DB}"/>
              </a:ext>
            </a:extLst>
          </p:cNvPr>
          <p:cNvSpPr/>
          <p:nvPr/>
        </p:nvSpPr>
        <p:spPr>
          <a:xfrm>
            <a:off x="7219406" y="1568286"/>
            <a:ext cx="3484284" cy="4231623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207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898</Words>
  <Application>Microsoft Office PowerPoint</Application>
  <PresentationFormat>와이드스크린</PresentationFormat>
  <Paragraphs>259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맑은 고딕</vt:lpstr>
      <vt:lpstr>나눔스퀘어</vt:lpstr>
      <vt:lpstr>Cambria Math</vt:lpstr>
      <vt:lpstr>나눔스퀘어 Bold</vt:lpstr>
      <vt:lpstr>Garamond</vt:lpstr>
      <vt:lpstr>Arial</vt:lpstr>
      <vt:lpstr>Office 테마</vt:lpstr>
      <vt:lpstr>PowerPoint 프레젠테이션</vt:lpstr>
      <vt:lpstr>PowerPoint 프레젠테이션</vt:lpstr>
      <vt:lpstr>1. 실험 목표</vt:lpstr>
      <vt:lpstr>PowerPoint 프레젠테이션</vt:lpstr>
      <vt:lpstr>PowerPoint 프레젠테이션</vt:lpstr>
      <vt:lpstr>2. 실험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실험 결과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실험 실패 원인 고찰</vt:lpstr>
      <vt:lpstr>PowerPoint 프레젠테이션</vt:lpstr>
      <vt:lpstr>PowerPoint 프레젠테이션</vt:lpstr>
      <vt:lpstr>PowerPoint 프레젠테이션</vt:lpstr>
      <vt:lpstr>5. 의의 및 한계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박예슬</dc:creator>
  <cp:lastModifiedBy>견힐 안</cp:lastModifiedBy>
  <cp:revision>22</cp:revision>
  <dcterms:created xsi:type="dcterms:W3CDTF">2021-05-03T13:32:40Z</dcterms:created>
  <dcterms:modified xsi:type="dcterms:W3CDTF">2022-12-12T14:56:50Z</dcterms:modified>
</cp:coreProperties>
</file>